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25"/>
  </p:notesMasterIdLst>
  <p:sldIdLst>
    <p:sldId id="278" r:id="rId2"/>
    <p:sldId id="256" r:id="rId3"/>
    <p:sldId id="274" r:id="rId4"/>
    <p:sldId id="257" r:id="rId5"/>
    <p:sldId id="258" r:id="rId6"/>
    <p:sldId id="259" r:id="rId7"/>
    <p:sldId id="269" r:id="rId8"/>
    <p:sldId id="276" r:id="rId9"/>
    <p:sldId id="277" r:id="rId10"/>
    <p:sldId id="264" r:id="rId11"/>
    <p:sldId id="266" r:id="rId12"/>
    <p:sldId id="267" r:id="rId13"/>
    <p:sldId id="260" r:id="rId14"/>
    <p:sldId id="268" r:id="rId15"/>
    <p:sldId id="261" r:id="rId16"/>
    <p:sldId id="270" r:id="rId17"/>
    <p:sldId id="262" r:id="rId18"/>
    <p:sldId id="271" r:id="rId19"/>
    <p:sldId id="263" r:id="rId20"/>
    <p:sldId id="272" r:id="rId21"/>
    <p:sldId id="273" r:id="rId22"/>
    <p:sldId id="265" r:id="rId23"/>
    <p:sldId id="275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4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D8A8B39-9C54-476D-86B5-7A33F2F39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674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0EDDC4-6DD2-4550-8662-3FF3434F9E5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560995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DCEB5F-279D-411F-9186-B375A74E16B6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88088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F1FFE9-07EA-4F08-89F0-D77FCA49019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67971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6CD5D3-037C-4F85-888B-17C709BB732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6888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8226E1-718D-4CD3-B48D-BDAA8856E1D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36006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6245E1-DC9A-4B31-A47B-86008AD760D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79550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C7CDE1-0009-4198-8848-F0EBF671E4C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376106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04E404-BF2B-48A0-8775-81224C1B7B8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879722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77C2BA-891B-45F2-84B1-4A8C22F9289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726305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8626E6-D7F6-4C7F-937A-B1B4A897B616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50231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31E6F-DE3B-482D-9F91-D3F301070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D2CCD-59C9-4665-81CE-F2AA44FE1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F8189-FFAE-48FD-AEAF-9BB215AB9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3C11E-24FC-4EC9-BF85-842998482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0F674-5FAC-4F0B-9143-FF80E86D3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ABE71-EC86-4DD9-B5D9-F063E9623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B0A37-E250-491D-91EF-2AC2FFCB6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EDDE2-B881-4E53-B216-B909F4E64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DB947-926C-4823-A916-C4F25616E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7F83F-7F21-438B-A17C-BA32CFA33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DF36C-C621-439F-8FC0-0C53BC5C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FDEA671-9DD0-4CBA-9594-85ABB17739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What is the periodic table? 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Who invented it? 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How does the periodic table organize the elements?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Why did Mendeleev leave empty spaces when he constructed his periodic table?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Metals, Nonmetals, and </a:t>
            </a:r>
            <a:br>
              <a:rPr lang="en-US" sz="4000" dirty="0" smtClean="0"/>
            </a:br>
            <a:r>
              <a:rPr lang="en-US" sz="4000" dirty="0" smtClean="0"/>
              <a:t>Metalloids</a:t>
            </a:r>
          </a:p>
        </p:txBody>
      </p:sp>
      <p:sp>
        <p:nvSpPr>
          <p:cNvPr id="11267" name="Line 5"/>
          <p:cNvSpPr>
            <a:spLocks noChangeShapeType="1"/>
          </p:cNvSpPr>
          <p:nvPr/>
        </p:nvSpPr>
        <p:spPr bwMode="auto">
          <a:xfrm>
            <a:off x="6172200" y="3048000"/>
            <a:ext cx="3810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8" name="Line 6"/>
          <p:cNvSpPr>
            <a:spLocks noChangeShapeType="1"/>
          </p:cNvSpPr>
          <p:nvPr/>
        </p:nvSpPr>
        <p:spPr bwMode="auto">
          <a:xfrm>
            <a:off x="6477000" y="3048000"/>
            <a:ext cx="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Line 7"/>
          <p:cNvSpPr>
            <a:spLocks noChangeShapeType="1"/>
          </p:cNvSpPr>
          <p:nvPr/>
        </p:nvSpPr>
        <p:spPr bwMode="auto">
          <a:xfrm>
            <a:off x="6477000" y="3429000"/>
            <a:ext cx="3048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0" name="Line 8"/>
          <p:cNvSpPr>
            <a:spLocks noChangeShapeType="1"/>
          </p:cNvSpPr>
          <p:nvPr/>
        </p:nvSpPr>
        <p:spPr bwMode="auto">
          <a:xfrm>
            <a:off x="6781800" y="3429000"/>
            <a:ext cx="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>
            <a:off x="6781800" y="3886200"/>
            <a:ext cx="3048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Line 10"/>
          <p:cNvSpPr>
            <a:spLocks noChangeShapeType="1"/>
          </p:cNvSpPr>
          <p:nvPr/>
        </p:nvSpPr>
        <p:spPr bwMode="auto">
          <a:xfrm>
            <a:off x="7086600" y="3886200"/>
            <a:ext cx="0" cy="381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Line 11"/>
          <p:cNvSpPr>
            <a:spLocks noChangeShapeType="1"/>
          </p:cNvSpPr>
          <p:nvPr/>
        </p:nvSpPr>
        <p:spPr bwMode="auto">
          <a:xfrm>
            <a:off x="7086600" y="4267200"/>
            <a:ext cx="3048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Line 13"/>
          <p:cNvSpPr>
            <a:spLocks noChangeShapeType="1"/>
          </p:cNvSpPr>
          <p:nvPr/>
        </p:nvSpPr>
        <p:spPr bwMode="auto">
          <a:xfrm>
            <a:off x="7391400" y="4267200"/>
            <a:ext cx="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0" y="2971800"/>
            <a:ext cx="2209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charset="0"/>
              <a:buChar char="•"/>
            </a:pPr>
            <a:r>
              <a:rPr lang="en-US"/>
              <a:t>Metals are to the </a:t>
            </a:r>
            <a:r>
              <a:rPr lang="en-US" u="sng"/>
              <a:t>left</a:t>
            </a:r>
            <a:r>
              <a:rPr lang="en-US"/>
              <a:t> of the    stair- step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228600" y="990600"/>
            <a:ext cx="1981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charset="0"/>
              <a:buChar char="•"/>
            </a:pPr>
            <a:r>
              <a:rPr lang="en-US"/>
              <a:t>Only</a:t>
            </a:r>
          </a:p>
          <a:p>
            <a:pPr algn="ctr"/>
            <a:r>
              <a:rPr lang="en-US" u="sng"/>
              <a:t>nonmetal</a:t>
            </a:r>
            <a:r>
              <a:rPr lang="en-US"/>
              <a:t> on the metal side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6324600" y="1219200"/>
            <a:ext cx="281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charset="0"/>
              <a:buChar char="•"/>
            </a:pPr>
            <a:r>
              <a:rPr lang="en-US"/>
              <a:t>Nonmetals are on the </a:t>
            </a:r>
            <a:r>
              <a:rPr lang="en-US" u="sng"/>
              <a:t>right</a:t>
            </a:r>
            <a:r>
              <a:rPr lang="en-US"/>
              <a:t> of the stair-step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0" y="4648200"/>
            <a:ext cx="2057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charset="0"/>
              <a:buChar char="•"/>
            </a:pPr>
            <a:r>
              <a:rPr lang="en-US"/>
              <a:t>Metalloids </a:t>
            </a:r>
            <a:r>
              <a:rPr lang="en-US" u="sng"/>
              <a:t>touch</a:t>
            </a:r>
            <a:r>
              <a:rPr lang="en-US"/>
              <a:t> the    stair-step</a:t>
            </a:r>
          </a:p>
        </p:txBody>
      </p:sp>
      <p:pic>
        <p:nvPicPr>
          <p:cNvPr id="11279" name="Content Placeholder 17" descr="blank periodic table with metalloid line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743200" y="2133600"/>
            <a:ext cx="6400800" cy="4600575"/>
          </a:xfrm>
        </p:spPr>
      </p:pic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1828800" y="1905000"/>
            <a:ext cx="10668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71" grpId="0"/>
      <p:bldP spid="19473" grpId="0"/>
      <p:bldP spid="19474" grpId="0"/>
      <p:bldP spid="19475" grpId="0"/>
      <p:bldP spid="1947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omic Sans MS" pitchFamily="66" charset="0"/>
              </a:rPr>
              <a:t>Valence Electrons and Reactivity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Valence electrons are the electrons </a:t>
            </a:r>
            <a:r>
              <a:rPr lang="en-US" u="sng" smtClean="0">
                <a:latin typeface="Comic Sans MS" pitchFamily="66" charset="0"/>
              </a:rPr>
              <a:t>farthest</a:t>
            </a:r>
            <a:r>
              <a:rPr lang="en-US" smtClean="0">
                <a:latin typeface="Comic Sans MS" pitchFamily="66" charset="0"/>
              </a:rPr>
              <a:t> from the nucleus. Atoms have </a:t>
            </a:r>
            <a:r>
              <a:rPr lang="en-US" u="sng" smtClean="0">
                <a:latin typeface="Comic Sans MS" pitchFamily="66" charset="0"/>
              </a:rPr>
              <a:t>different</a:t>
            </a:r>
            <a:r>
              <a:rPr lang="en-US" smtClean="0">
                <a:latin typeface="Comic Sans MS" pitchFamily="66" charset="0"/>
              </a:rPr>
              <a:t> numbers of valence electrons. </a:t>
            </a:r>
          </a:p>
          <a:p>
            <a:pPr eaLnBrk="1" hangingPunct="1"/>
            <a:r>
              <a:rPr lang="en-US" smtClean="0">
                <a:latin typeface="Comic Sans MS" pitchFamily="66" charset="0"/>
              </a:rPr>
              <a:t>Reactivity: how likely an atom is to </a:t>
            </a:r>
            <a:r>
              <a:rPr lang="en-US" u="sng" smtClean="0">
                <a:latin typeface="Comic Sans MS" pitchFamily="66" charset="0"/>
              </a:rPr>
              <a:t>interact</a:t>
            </a:r>
            <a:r>
              <a:rPr lang="en-US" smtClean="0">
                <a:latin typeface="Comic Sans MS" pitchFamily="66" charset="0"/>
              </a:rPr>
              <a:t> (react) with other atoms. Some elements are </a:t>
            </a:r>
            <a:r>
              <a:rPr lang="en-US" u="sng" smtClean="0">
                <a:latin typeface="Comic Sans MS" pitchFamily="66" charset="0"/>
              </a:rPr>
              <a:t>very</a:t>
            </a:r>
            <a:r>
              <a:rPr lang="en-US" smtClean="0">
                <a:latin typeface="Comic Sans MS" pitchFamily="66" charset="0"/>
              </a:rPr>
              <a:t> reactive, while others almost </a:t>
            </a:r>
            <a:r>
              <a:rPr lang="en-US" u="sng" smtClean="0">
                <a:latin typeface="Comic Sans MS" pitchFamily="66" charset="0"/>
              </a:rPr>
              <a:t>never</a:t>
            </a:r>
            <a:r>
              <a:rPr lang="en-US" smtClean="0">
                <a:latin typeface="Comic Sans MS" pitchFamily="66" charset="0"/>
              </a:rPr>
              <a:t> react.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omic Sans MS" pitchFamily="66" charset="0"/>
              </a:rPr>
              <a:t>The Groups/Families of the Periodic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Elements on the periodic table can be grouped into </a:t>
            </a:r>
            <a:r>
              <a:rPr lang="en-US" u="sng" dirty="0" smtClean="0">
                <a:latin typeface="Comic Sans MS" pitchFamily="66" charset="0"/>
              </a:rPr>
              <a:t>families</a:t>
            </a:r>
            <a:r>
              <a:rPr lang="en-US" dirty="0" smtClean="0">
                <a:latin typeface="Comic Sans MS" pitchFamily="66" charset="0"/>
              </a:rPr>
              <a:t> (or groups) based on their </a:t>
            </a:r>
            <a:r>
              <a:rPr lang="en-US" b="1" u="sng" dirty="0" smtClean="0">
                <a:latin typeface="Comic Sans MS" pitchFamily="66" charset="0"/>
              </a:rPr>
              <a:t>chemical</a:t>
            </a:r>
            <a:r>
              <a:rPr lang="en-US" dirty="0" smtClean="0">
                <a:latin typeface="Comic Sans MS" pitchFamily="66" charset="0"/>
              </a:rPr>
              <a:t> properties.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We call them “families” because the elements in each family are “</a:t>
            </a:r>
            <a:r>
              <a:rPr lang="en-US" u="sng" dirty="0" smtClean="0">
                <a:latin typeface="Comic Sans MS" pitchFamily="66" charset="0"/>
              </a:rPr>
              <a:t>related</a:t>
            </a:r>
            <a:r>
              <a:rPr lang="en-US" dirty="0" smtClean="0">
                <a:latin typeface="Comic Sans MS" pitchFamily="66" charset="0"/>
              </a:rPr>
              <a:t>.”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Each family has a </a:t>
            </a:r>
            <a:r>
              <a:rPr lang="en-US" b="1" u="sng" dirty="0" smtClean="0">
                <a:latin typeface="Comic Sans MS" pitchFamily="66" charset="0"/>
              </a:rPr>
              <a:t>specific name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to differentiate it from the other families in the periodic table.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Elements in each family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atin typeface="Comic Sans MS" pitchFamily="66" charset="0"/>
              </a:rPr>
              <a:t>	</a:t>
            </a:r>
            <a:r>
              <a:rPr lang="en-US" b="1" u="sng" dirty="0" smtClean="0">
                <a:latin typeface="Comic Sans MS" pitchFamily="66" charset="0"/>
              </a:rPr>
              <a:t>react</a:t>
            </a:r>
            <a:r>
              <a:rPr lang="en-US" dirty="0" smtClean="0">
                <a:latin typeface="Comic Sans MS" pitchFamily="66" charset="0"/>
              </a:rPr>
              <a:t> differently with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mic Sans MS" pitchFamily="66" charset="0"/>
              </a:rPr>
              <a:t>	other elements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4" name="Picture 4" descr="period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4478338"/>
            <a:ext cx="3941763" cy="237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Comic Sans MS" pitchFamily="66" charset="0"/>
              </a:rPr>
              <a:t>Group 1: the Alkali Metals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5867400" cy="4525963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smtClean="0">
                <a:latin typeface="Comic Sans MS" pitchFamily="66" charset="0"/>
              </a:rPr>
              <a:t>Hydrogen</a:t>
            </a:r>
            <a:r>
              <a:rPr lang="en-US" dirty="0" smtClean="0">
                <a:latin typeface="Comic Sans MS" pitchFamily="66" charset="0"/>
              </a:rPr>
              <a:t> is NOT part of this family!!!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Most </a:t>
            </a:r>
            <a:r>
              <a:rPr lang="en-US" u="sng" dirty="0" smtClean="0">
                <a:latin typeface="Comic Sans MS" pitchFamily="66" charset="0"/>
              </a:rPr>
              <a:t>reactive</a:t>
            </a:r>
            <a:r>
              <a:rPr lang="en-US" dirty="0" smtClean="0">
                <a:latin typeface="Comic Sans MS" pitchFamily="66" charset="0"/>
              </a:rPr>
              <a:t> metals on the PT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u="sng" dirty="0" smtClean="0">
                <a:latin typeface="Comic Sans MS" pitchFamily="66" charset="0"/>
              </a:rPr>
              <a:t>Reactive</a:t>
            </a:r>
            <a:r>
              <a:rPr lang="en-US" dirty="0" smtClean="0">
                <a:latin typeface="Comic Sans MS" pitchFamily="66" charset="0"/>
              </a:rPr>
              <a:t>: how likely an atom is to interact with other atoms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Rarely found </a:t>
            </a:r>
            <a:r>
              <a:rPr lang="en-US" u="sng" dirty="0" smtClean="0">
                <a:latin typeface="Comic Sans MS" pitchFamily="66" charset="0"/>
              </a:rPr>
              <a:t>free</a:t>
            </a:r>
            <a:r>
              <a:rPr lang="en-US" dirty="0" smtClean="0">
                <a:latin typeface="Comic Sans MS" pitchFamily="66" charset="0"/>
              </a:rPr>
              <a:t> (</a:t>
            </a:r>
            <a:r>
              <a:rPr lang="en-US" u="sng" dirty="0" smtClean="0">
                <a:latin typeface="Comic Sans MS" pitchFamily="66" charset="0"/>
              </a:rPr>
              <a:t>by themselves</a:t>
            </a:r>
            <a:r>
              <a:rPr lang="en-US" dirty="0" smtClean="0">
                <a:latin typeface="Comic Sans MS" pitchFamily="66" charset="0"/>
              </a:rPr>
              <a:t>) in nature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Form </a:t>
            </a:r>
            <a:r>
              <a:rPr lang="en-US" u="sng" dirty="0" smtClean="0">
                <a:latin typeface="Comic Sans MS" pitchFamily="66" charset="0"/>
              </a:rPr>
              <a:t>ions</a:t>
            </a:r>
            <a:r>
              <a:rPr lang="en-US" dirty="0" smtClean="0">
                <a:latin typeface="Comic Sans MS" pitchFamily="66" charset="0"/>
              </a:rPr>
              <a:t> with a charge of </a:t>
            </a:r>
            <a:r>
              <a:rPr lang="en-US" u="sng" dirty="0" smtClean="0">
                <a:latin typeface="Comic Sans MS" pitchFamily="66" charset="0"/>
              </a:rPr>
              <a:t>+1</a:t>
            </a:r>
            <a:r>
              <a:rPr lang="en-US" dirty="0" smtClean="0">
                <a:latin typeface="Comic Sans MS" pitchFamily="66" charset="0"/>
              </a:rPr>
              <a:t>, have 1 </a:t>
            </a:r>
            <a:r>
              <a:rPr lang="en-US" u="sng" dirty="0" smtClean="0">
                <a:latin typeface="Comic Sans MS" pitchFamily="66" charset="0"/>
              </a:rPr>
              <a:t>valence electron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Soft and </a:t>
            </a:r>
            <a:r>
              <a:rPr lang="en-US" u="sng" dirty="0" smtClean="0">
                <a:latin typeface="Comic Sans MS" pitchFamily="66" charset="0"/>
              </a:rPr>
              <a:t>silvery</a:t>
            </a:r>
            <a:r>
              <a:rPr lang="en-US" dirty="0" smtClean="0">
                <a:latin typeface="Comic Sans MS" pitchFamily="66" charset="0"/>
              </a:rPr>
              <a:t>, shiny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>
                <a:latin typeface="Comic Sans MS" pitchFamily="66" charset="0"/>
              </a:rPr>
              <a:t>Very</a:t>
            </a:r>
            <a:r>
              <a:rPr lang="en-US" dirty="0" smtClean="0">
                <a:latin typeface="Comic Sans MS" pitchFamily="66" charset="0"/>
              </a:rPr>
              <a:t> reactive, esp. with </a:t>
            </a:r>
            <a:r>
              <a:rPr lang="en-US" u="sng" dirty="0" smtClean="0">
                <a:latin typeface="Comic Sans MS" pitchFamily="66" charset="0"/>
              </a:rPr>
              <a:t>water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Conduct </a:t>
            </a:r>
            <a:r>
              <a:rPr lang="en-US" u="sng" dirty="0" smtClean="0">
                <a:latin typeface="Comic Sans MS" pitchFamily="66" charset="0"/>
              </a:rPr>
              <a:t>electricity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4" name="Picture 7" descr="Illustration highlighting the alkali metals on the periodic tab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219200"/>
            <a:ext cx="2590800" cy="547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 bldLvl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omic Sans MS" pitchFamily="66" charset="0"/>
              </a:rPr>
              <a:t>Group 2: the Alkaline Earth Metals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Still quite </a:t>
            </a:r>
            <a:r>
              <a:rPr lang="en-US" u="sng" smtClean="0">
                <a:latin typeface="Comic Sans MS" pitchFamily="66" charset="0"/>
              </a:rPr>
              <a:t>reactive</a:t>
            </a:r>
          </a:p>
          <a:p>
            <a:pPr eaLnBrk="1" hangingPunct="1"/>
            <a:r>
              <a:rPr lang="en-US" smtClean="0">
                <a:latin typeface="Comic Sans MS" pitchFamily="66" charset="0"/>
              </a:rPr>
              <a:t>Form ions with a charge of </a:t>
            </a:r>
            <a:r>
              <a:rPr lang="en-US" u="sng" smtClean="0">
                <a:latin typeface="Comic Sans MS" pitchFamily="66" charset="0"/>
              </a:rPr>
              <a:t>+2</a:t>
            </a:r>
            <a:r>
              <a:rPr lang="en-US" smtClean="0">
                <a:latin typeface="Comic Sans MS" pitchFamily="66" charset="0"/>
              </a:rPr>
              <a:t>, have </a:t>
            </a:r>
            <a:r>
              <a:rPr lang="en-US" u="sng" smtClean="0">
                <a:latin typeface="Comic Sans MS" pitchFamily="66" charset="0"/>
              </a:rPr>
              <a:t>2</a:t>
            </a:r>
            <a:r>
              <a:rPr lang="en-US" smtClean="0">
                <a:latin typeface="Comic Sans MS" pitchFamily="66" charset="0"/>
              </a:rPr>
              <a:t> valence electrons</a:t>
            </a:r>
          </a:p>
          <a:p>
            <a:pPr eaLnBrk="1" hangingPunct="1"/>
            <a:r>
              <a:rPr lang="en-US" smtClean="0">
                <a:latin typeface="Comic Sans MS" pitchFamily="66" charset="0"/>
              </a:rPr>
              <a:t>White, silvery, and </a:t>
            </a:r>
            <a:r>
              <a:rPr lang="en-US" u="sng" smtClean="0">
                <a:latin typeface="Comic Sans MS" pitchFamily="66" charset="0"/>
              </a:rPr>
              <a:t>malleable</a:t>
            </a:r>
          </a:p>
          <a:p>
            <a:pPr eaLnBrk="1" hangingPunct="1"/>
            <a:r>
              <a:rPr lang="en-US" smtClean="0">
                <a:latin typeface="Comic Sans MS" pitchFamily="66" charset="0"/>
              </a:rPr>
              <a:t>Conduct </a:t>
            </a:r>
            <a:r>
              <a:rPr lang="en-US" u="sng" smtClean="0">
                <a:latin typeface="Comic Sans MS" pitchFamily="66" charset="0"/>
              </a:rPr>
              <a:t>electricity</a:t>
            </a:r>
          </a:p>
          <a:p>
            <a:pPr eaLnBrk="1" hangingPunct="1"/>
            <a:endParaRPr lang="en-US" smtClean="0"/>
          </a:p>
        </p:txBody>
      </p:sp>
      <p:pic>
        <p:nvPicPr>
          <p:cNvPr id="4" name="Picture 2" descr="Alakline earth metals in the periodic 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886200"/>
            <a:ext cx="4191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Comic Sans MS" pitchFamily="66" charset="0"/>
              </a:rPr>
              <a:t>Groups 3-12: Transition Metals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7620000" cy="46482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Found </a:t>
            </a:r>
            <a:r>
              <a:rPr lang="en-US" u="sng" dirty="0" smtClean="0">
                <a:latin typeface="Comic Sans MS" pitchFamily="66" charset="0"/>
              </a:rPr>
              <a:t>freely</a:t>
            </a:r>
            <a:r>
              <a:rPr lang="en-US" dirty="0" smtClean="0">
                <a:latin typeface="Comic Sans MS" pitchFamily="66" charset="0"/>
              </a:rPr>
              <a:t> and in </a:t>
            </a:r>
            <a:r>
              <a:rPr lang="en-US" u="sng" dirty="0" smtClean="0">
                <a:latin typeface="Comic Sans MS" pitchFamily="66" charset="0"/>
              </a:rPr>
              <a:t>compounds</a:t>
            </a:r>
            <a:r>
              <a:rPr lang="en-US" dirty="0" smtClean="0">
                <a:latin typeface="Comic Sans MS" pitchFamily="66" charset="0"/>
              </a:rPr>
              <a:t> in nature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omic Sans MS" pitchFamily="66" charset="0"/>
              </a:rPr>
              <a:t>Form ions with a charge</a:t>
            </a:r>
            <a:r>
              <a:rPr lang="en-US" dirty="0" smtClean="0">
                <a:latin typeface="Comic Sans MS" pitchFamily="66" charset="0"/>
              </a:rPr>
              <a:t> of usually </a:t>
            </a:r>
            <a:r>
              <a:rPr lang="en-US" u="sng" dirty="0" smtClean="0">
                <a:latin typeface="Comic Sans MS" pitchFamily="66" charset="0"/>
              </a:rPr>
              <a:t>+2</a:t>
            </a:r>
            <a:r>
              <a:rPr lang="en-US" dirty="0" smtClean="0">
                <a:latin typeface="Comic Sans MS" pitchFamily="66" charset="0"/>
              </a:rPr>
              <a:t> but can vary—usually </a:t>
            </a:r>
            <a:r>
              <a:rPr lang="en-US" u="sng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 valence electrons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Almost </a:t>
            </a:r>
            <a:r>
              <a:rPr lang="en-US" dirty="0">
                <a:latin typeface="Comic Sans MS" pitchFamily="66" charset="0"/>
              </a:rPr>
              <a:t>all are </a:t>
            </a:r>
            <a:r>
              <a:rPr lang="en-US" u="sng" dirty="0">
                <a:latin typeface="Comic Sans MS" pitchFamily="66" charset="0"/>
              </a:rPr>
              <a:t>solids</a:t>
            </a:r>
            <a:r>
              <a:rPr lang="en-US" dirty="0">
                <a:latin typeface="Comic Sans MS" pitchFamily="66" charset="0"/>
              </a:rPr>
              <a:t> at room temp </a:t>
            </a:r>
            <a:r>
              <a:rPr lang="en-US" dirty="0" smtClean="0">
                <a:latin typeface="Comic Sans MS" pitchFamily="66" charset="0"/>
              </a:rPr>
              <a:t>(except </a:t>
            </a:r>
            <a:r>
              <a:rPr lang="en-US" u="sng" dirty="0" smtClean="0">
                <a:latin typeface="Comic Sans MS" pitchFamily="66" charset="0"/>
              </a:rPr>
              <a:t>Mercury</a:t>
            </a:r>
            <a:r>
              <a:rPr lang="en-US" dirty="0" smtClean="0">
                <a:latin typeface="Comic Sans MS" pitchFamily="66" charset="0"/>
              </a:rPr>
              <a:t>, Hg, is a </a:t>
            </a:r>
            <a:r>
              <a:rPr lang="en-US" u="sng" dirty="0" smtClean="0">
                <a:latin typeface="Comic Sans MS" pitchFamily="66" charset="0"/>
              </a:rPr>
              <a:t>liquid</a:t>
            </a:r>
            <a:r>
              <a:rPr lang="en-US" dirty="0" smtClean="0">
                <a:latin typeface="Comic Sans MS" pitchFamily="66" charset="0"/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Good </a:t>
            </a:r>
            <a:r>
              <a:rPr lang="en-US" u="sng" dirty="0">
                <a:latin typeface="Comic Sans MS" pitchFamily="66" charset="0"/>
              </a:rPr>
              <a:t>conductors</a:t>
            </a:r>
            <a:r>
              <a:rPr lang="en-US" dirty="0">
                <a:latin typeface="Comic Sans MS" pitchFamily="66" charset="0"/>
              </a:rPr>
              <a:t> of heat </a:t>
            </a:r>
            <a:endParaRPr lang="en-US" dirty="0" smtClean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and </a:t>
            </a:r>
            <a:r>
              <a:rPr lang="en-US" dirty="0">
                <a:latin typeface="Comic Sans MS" pitchFamily="66" charset="0"/>
              </a:rPr>
              <a:t>electricity.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Comic Sans MS" pitchFamily="66" charset="0"/>
            </a:endParaRP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4" name="Picture 4" descr="periodic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648200"/>
            <a:ext cx="3962400" cy="23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 bldLvl="5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 13: Boron Family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mtClean="0">
                <a:latin typeface="Comic Sans MS" pitchFamily="66" charset="0"/>
              </a:rPr>
              <a:t>Named after the </a:t>
            </a:r>
            <a:r>
              <a:rPr lang="en-US" u="sng" smtClean="0">
                <a:latin typeface="Comic Sans MS" pitchFamily="66" charset="0"/>
              </a:rPr>
              <a:t>first</a:t>
            </a:r>
            <a:r>
              <a:rPr lang="en-US" smtClean="0">
                <a:latin typeface="Comic Sans MS" pitchFamily="66" charset="0"/>
              </a:rPr>
              <a:t> element in the group (at the </a:t>
            </a:r>
            <a:r>
              <a:rPr lang="en-US" u="sng" smtClean="0">
                <a:latin typeface="Comic Sans MS" pitchFamily="66" charset="0"/>
              </a:rPr>
              <a:t>top</a:t>
            </a:r>
            <a:r>
              <a:rPr lang="en-US" smtClean="0">
                <a:latin typeface="Comic Sans MS" pitchFamily="66" charset="0"/>
              </a:rPr>
              <a:t> of the column), </a:t>
            </a:r>
            <a:r>
              <a:rPr lang="en-US" u="sng" smtClean="0">
                <a:latin typeface="Comic Sans MS" pitchFamily="66" charset="0"/>
              </a:rPr>
              <a:t>Boron</a:t>
            </a:r>
          </a:p>
          <a:p>
            <a:pPr lvl="1" eaLnBrk="1" hangingPunct="1"/>
            <a:r>
              <a:rPr lang="en-US" smtClean="0">
                <a:latin typeface="Comic Sans MS" pitchFamily="66" charset="0"/>
              </a:rPr>
              <a:t>Form ions with a charge of </a:t>
            </a:r>
            <a:r>
              <a:rPr lang="en-US" u="sng" smtClean="0">
                <a:latin typeface="Comic Sans MS" pitchFamily="66" charset="0"/>
              </a:rPr>
              <a:t>+3</a:t>
            </a:r>
            <a:r>
              <a:rPr lang="en-US" smtClean="0">
                <a:latin typeface="Comic Sans MS" pitchFamily="66" charset="0"/>
              </a:rPr>
              <a:t>, have </a:t>
            </a:r>
            <a:r>
              <a:rPr lang="en-US" u="sng" smtClean="0">
                <a:latin typeface="Comic Sans MS" pitchFamily="66" charset="0"/>
              </a:rPr>
              <a:t>3</a:t>
            </a:r>
            <a:r>
              <a:rPr lang="en-US" smtClean="0">
                <a:latin typeface="Comic Sans MS" pitchFamily="66" charset="0"/>
              </a:rPr>
              <a:t> valence electrons</a:t>
            </a:r>
          </a:p>
          <a:p>
            <a:pPr eaLnBrk="1" hangingPunct="1"/>
            <a:endParaRPr lang="en-US" smtClean="0"/>
          </a:p>
        </p:txBody>
      </p:sp>
      <p:pic>
        <p:nvPicPr>
          <p:cNvPr id="4" name="Picture 3" descr="periodI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352800"/>
            <a:ext cx="517207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Comic Sans MS" pitchFamily="66" charset="0"/>
              </a:rPr>
              <a:t>Group 14: The Carbon Family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Contains elements that can form </a:t>
            </a:r>
            <a:r>
              <a:rPr lang="en-US" u="sng" smtClean="0">
                <a:latin typeface="Comic Sans MS" pitchFamily="66" charset="0"/>
              </a:rPr>
              <a:t>unusual</a:t>
            </a:r>
            <a:r>
              <a:rPr lang="en-US" smtClean="0">
                <a:latin typeface="Comic Sans MS" pitchFamily="66" charset="0"/>
              </a:rPr>
              <a:t> bonds (</a:t>
            </a:r>
            <a:r>
              <a:rPr lang="en-US" u="sng" smtClean="0">
                <a:latin typeface="Comic Sans MS" pitchFamily="66" charset="0"/>
              </a:rPr>
              <a:t>carbon</a:t>
            </a:r>
            <a:r>
              <a:rPr lang="en-US" smtClean="0">
                <a:latin typeface="Comic Sans MS" pitchFamily="66" charset="0"/>
              </a:rPr>
              <a:t> and </a:t>
            </a:r>
            <a:r>
              <a:rPr lang="en-US" u="sng" smtClean="0">
                <a:latin typeface="Comic Sans MS" pitchFamily="66" charset="0"/>
              </a:rPr>
              <a:t>silicon</a:t>
            </a:r>
            <a:r>
              <a:rPr lang="en-US" smtClean="0">
                <a:latin typeface="Comic Sans MS" pitchFamily="66" charset="0"/>
              </a:rPr>
              <a:t>)</a:t>
            </a:r>
          </a:p>
          <a:p>
            <a:pPr eaLnBrk="1" hangingPunct="1"/>
            <a:r>
              <a:rPr lang="en-US" smtClean="0">
                <a:latin typeface="Comic Sans MS" pitchFamily="66" charset="0"/>
              </a:rPr>
              <a:t>Form ions with a charge of </a:t>
            </a:r>
            <a:r>
              <a:rPr lang="en-US" u="sng" smtClean="0">
                <a:latin typeface="Comic Sans MS" pitchFamily="66" charset="0"/>
              </a:rPr>
              <a:t>+4</a:t>
            </a:r>
            <a:r>
              <a:rPr lang="en-US" smtClean="0">
                <a:latin typeface="Comic Sans MS" pitchFamily="66" charset="0"/>
              </a:rPr>
              <a:t> or </a:t>
            </a:r>
            <a:r>
              <a:rPr lang="en-US" u="sng" smtClean="0">
                <a:latin typeface="Comic Sans MS" pitchFamily="66" charset="0"/>
              </a:rPr>
              <a:t>-4</a:t>
            </a:r>
            <a:r>
              <a:rPr lang="en-US" smtClean="0">
                <a:latin typeface="Comic Sans MS" pitchFamily="66" charset="0"/>
              </a:rPr>
              <a:t>, have </a:t>
            </a:r>
            <a:r>
              <a:rPr lang="en-US" u="sng" smtClean="0">
                <a:latin typeface="Comic Sans MS" pitchFamily="66" charset="0"/>
              </a:rPr>
              <a:t>4</a:t>
            </a:r>
            <a:r>
              <a:rPr lang="en-US" smtClean="0">
                <a:latin typeface="Comic Sans MS" pitchFamily="66" charset="0"/>
              </a:rPr>
              <a:t> valence electrons</a:t>
            </a:r>
          </a:p>
          <a:p>
            <a:pPr eaLnBrk="1" hangingPunct="1"/>
            <a:endParaRPr lang="en-US" smtClean="0">
              <a:latin typeface="Comic Sans MS" pitchFamily="66" charset="0"/>
            </a:endParaRPr>
          </a:p>
        </p:txBody>
      </p:sp>
      <p:pic>
        <p:nvPicPr>
          <p:cNvPr id="4" name="Picture 6" descr="periodI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644900"/>
            <a:ext cx="4814888" cy="290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 bldLvl="5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 15: the Nitrogen Family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buFont typeface="Arial" charset="0"/>
              <a:buChar char="•"/>
            </a:pPr>
            <a:r>
              <a:rPr lang="en-US" smtClean="0">
                <a:latin typeface="Comic Sans MS" pitchFamily="66" charset="0"/>
              </a:rPr>
              <a:t>Form ions with a charge of </a:t>
            </a:r>
            <a:r>
              <a:rPr lang="en-US" u="sng" smtClean="0">
                <a:latin typeface="Comic Sans MS" pitchFamily="66" charset="0"/>
              </a:rPr>
              <a:t>-3</a:t>
            </a:r>
            <a:r>
              <a:rPr lang="en-US" smtClean="0">
                <a:latin typeface="Comic Sans MS" pitchFamily="66" charset="0"/>
              </a:rPr>
              <a:t>, have </a:t>
            </a:r>
            <a:r>
              <a:rPr lang="en-US" u="sng" smtClean="0">
                <a:latin typeface="Comic Sans MS" pitchFamily="66" charset="0"/>
              </a:rPr>
              <a:t>5</a:t>
            </a:r>
            <a:r>
              <a:rPr lang="en-US" smtClean="0">
                <a:latin typeface="Comic Sans MS" pitchFamily="66" charset="0"/>
              </a:rPr>
              <a:t> valence electrons</a:t>
            </a:r>
          </a:p>
          <a:p>
            <a:pPr eaLnBrk="1" hangingPunct="1"/>
            <a:endParaRPr lang="en-US" smtClean="0"/>
          </a:p>
        </p:txBody>
      </p:sp>
      <p:pic>
        <p:nvPicPr>
          <p:cNvPr id="4" name="Picture 3" descr="periodI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819400"/>
            <a:ext cx="5257800" cy="317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Comic Sans MS" pitchFamily="66" charset="0"/>
              </a:rPr>
              <a:t>Group 16: The Oxygen Family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>
                <a:latin typeface="Comic Sans MS" pitchFamily="66" charset="0"/>
              </a:rPr>
              <a:t>Also known as the </a:t>
            </a:r>
            <a:r>
              <a:rPr lang="en-US" u="sng" smtClean="0">
                <a:latin typeface="Comic Sans MS" pitchFamily="66" charset="0"/>
              </a:rPr>
              <a:t>chalcogens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latin typeface="Comic Sans MS" pitchFamily="66" charset="0"/>
              </a:rPr>
              <a:t>Form ions with a charge of </a:t>
            </a:r>
            <a:r>
              <a:rPr lang="en-US" u="sng" smtClean="0">
                <a:latin typeface="Comic Sans MS" pitchFamily="66" charset="0"/>
              </a:rPr>
              <a:t>-2</a:t>
            </a:r>
            <a:r>
              <a:rPr lang="en-US" smtClean="0">
                <a:latin typeface="Comic Sans MS" pitchFamily="66" charset="0"/>
              </a:rPr>
              <a:t>, have </a:t>
            </a:r>
            <a:r>
              <a:rPr lang="en-US" u="sng" smtClean="0">
                <a:latin typeface="Comic Sans MS" pitchFamily="66" charset="0"/>
              </a:rPr>
              <a:t>6</a:t>
            </a:r>
            <a:r>
              <a:rPr lang="en-US" smtClean="0">
                <a:latin typeface="Comic Sans MS" pitchFamily="66" charset="0"/>
              </a:rPr>
              <a:t> valence electrons</a:t>
            </a:r>
          </a:p>
          <a:p>
            <a:pPr eaLnBrk="1" hangingPunct="1">
              <a:lnSpc>
                <a:spcPct val="80000"/>
              </a:lnSpc>
            </a:pPr>
            <a:endParaRPr lang="en-US" sz="2800" smtClean="0">
              <a:latin typeface="Comic Sans MS" pitchFamily="66" charset="0"/>
            </a:endParaRPr>
          </a:p>
        </p:txBody>
      </p:sp>
      <p:pic>
        <p:nvPicPr>
          <p:cNvPr id="4" name="Picture 10" descr="periodI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895600"/>
            <a:ext cx="5499100" cy="332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omic Sans MS" pitchFamily="66" charset="0"/>
              </a:rPr>
              <a:t>Chemistry Notes: The Periodic Table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 17: the Halogens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>
                <a:latin typeface="Comic Sans MS" pitchFamily="66" charset="0"/>
              </a:rPr>
              <a:t>Most </a:t>
            </a:r>
            <a:r>
              <a:rPr lang="en-US" u="sng" smtClean="0">
                <a:latin typeface="Comic Sans MS" pitchFamily="66" charset="0"/>
              </a:rPr>
              <a:t>reactive nonmetals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latin typeface="Comic Sans MS" pitchFamily="66" charset="0"/>
              </a:rPr>
              <a:t> Form ions with a charge of </a:t>
            </a:r>
            <a:r>
              <a:rPr lang="en-US" u="sng" smtClean="0">
                <a:latin typeface="Comic Sans MS" pitchFamily="66" charset="0"/>
              </a:rPr>
              <a:t>-1</a:t>
            </a:r>
            <a:r>
              <a:rPr lang="en-US" smtClean="0">
                <a:latin typeface="Comic Sans MS" pitchFamily="66" charset="0"/>
              </a:rPr>
              <a:t>, have </a:t>
            </a:r>
            <a:r>
              <a:rPr lang="en-US" u="sng" smtClean="0">
                <a:latin typeface="Comic Sans MS" pitchFamily="66" charset="0"/>
              </a:rPr>
              <a:t>7</a:t>
            </a:r>
            <a:r>
              <a:rPr lang="en-US" smtClean="0">
                <a:latin typeface="Comic Sans MS" pitchFamily="66" charset="0"/>
              </a:rPr>
              <a:t> valence electrons</a:t>
            </a:r>
          </a:p>
          <a:p>
            <a:pPr eaLnBrk="1" hangingPunct="1"/>
            <a:endParaRPr lang="en-US" smtClean="0"/>
          </a:p>
        </p:txBody>
      </p:sp>
      <p:pic>
        <p:nvPicPr>
          <p:cNvPr id="4" name="Picture 2" descr="Halogens on the Periodic 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876550"/>
            <a:ext cx="474980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Group 18: The Noble Gases (Inert Gases)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u="sng" smtClean="0">
                <a:latin typeface="Comic Sans MS" pitchFamily="66" charset="0"/>
              </a:rPr>
              <a:t>Nonreactive</a:t>
            </a:r>
            <a:r>
              <a:rPr lang="en-US" smtClean="0">
                <a:latin typeface="Comic Sans MS" pitchFamily="66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latin typeface="Comic Sans MS" pitchFamily="66" charset="0"/>
              </a:rPr>
              <a:t>Do not form </a:t>
            </a:r>
            <a:r>
              <a:rPr lang="en-US" u="sng" smtClean="0">
                <a:latin typeface="Comic Sans MS" pitchFamily="66" charset="0"/>
              </a:rPr>
              <a:t>ions</a:t>
            </a:r>
            <a:r>
              <a:rPr lang="en-US" smtClean="0">
                <a:latin typeface="Comic Sans MS" pitchFamily="66" charset="0"/>
              </a:rPr>
              <a:t>! Charge is </a:t>
            </a:r>
            <a:r>
              <a:rPr lang="en-US" u="sng" smtClean="0">
                <a:latin typeface="Comic Sans MS" pitchFamily="66" charset="0"/>
              </a:rPr>
              <a:t>0</a:t>
            </a:r>
            <a:r>
              <a:rPr lang="en-US" smtClean="0">
                <a:latin typeface="Comic Sans MS" pitchFamily="66" charset="0"/>
              </a:rPr>
              <a:t>, have either </a:t>
            </a:r>
            <a:r>
              <a:rPr lang="en-US" u="sng" smtClean="0">
                <a:latin typeface="Comic Sans MS" pitchFamily="66" charset="0"/>
              </a:rPr>
              <a:t>2 or 8 </a:t>
            </a:r>
            <a:r>
              <a:rPr lang="en-US" smtClean="0">
                <a:latin typeface="Comic Sans MS" pitchFamily="66" charset="0"/>
              </a:rPr>
              <a:t>valence electrons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latin typeface="Comic Sans MS" pitchFamily="66" charset="0"/>
              </a:rPr>
              <a:t>All are </a:t>
            </a:r>
            <a:r>
              <a:rPr lang="en-US" u="sng" smtClean="0">
                <a:latin typeface="Comic Sans MS" pitchFamily="66" charset="0"/>
              </a:rPr>
              <a:t>gases</a:t>
            </a:r>
          </a:p>
          <a:p>
            <a:pPr eaLnBrk="1" hangingPunct="1"/>
            <a:endParaRPr lang="en-US" smtClean="0"/>
          </a:p>
        </p:txBody>
      </p:sp>
      <p:pic>
        <p:nvPicPr>
          <p:cNvPr id="4" name="Picture 2" descr="Inert gases on the periodic 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048000"/>
            <a:ext cx="47244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 descr="periodic10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743200" y="2590800"/>
            <a:ext cx="4919663" cy="2971800"/>
          </a:xfrm>
          <a:noFill/>
        </p:spPr>
      </p:pic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Rare Earth Metals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81000" y="1295400"/>
            <a:ext cx="8534400" cy="2590800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2000" dirty="0">
                <a:latin typeface="Comic Sans MS" pitchFamily="66" charset="0"/>
              </a:rPr>
              <a:t>Some are </a:t>
            </a:r>
            <a:r>
              <a:rPr lang="en-US" sz="2000" u="sng" dirty="0">
                <a:latin typeface="Comic Sans MS" pitchFamily="66" charset="0"/>
              </a:rPr>
              <a:t>Radioactive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Comic Sans MS" pitchFamily="66" charset="0"/>
              </a:rPr>
              <a:t>The rare earths are silver, silvery-white, or gray </a:t>
            </a:r>
            <a:r>
              <a:rPr lang="en-US" sz="2000" u="sng" dirty="0">
                <a:latin typeface="Comic Sans MS" pitchFamily="66" charset="0"/>
              </a:rPr>
              <a:t>metals</a:t>
            </a:r>
            <a:r>
              <a:rPr lang="en-US" sz="2000" dirty="0">
                <a:latin typeface="Comic Sans MS" pitchFamily="66" charset="0"/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Comic Sans MS" pitchFamily="66" charset="0"/>
              </a:rPr>
              <a:t>Conduct </a:t>
            </a:r>
            <a:r>
              <a:rPr lang="en-US" sz="2000" u="sng" dirty="0">
                <a:latin typeface="Comic Sans MS" pitchFamily="66" charset="0"/>
              </a:rPr>
              <a:t>electricity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flipV="1">
            <a:off x="1905000" y="4876800"/>
            <a:ext cx="152400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V="1">
            <a:off x="2514600" y="5410200"/>
            <a:ext cx="914400" cy="762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28600" y="51816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Lanthanides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447800" y="60960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Actinides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5" grpId="0" animBg="1"/>
      <p:bldP spid="20486" grpId="0" animBg="1"/>
      <p:bldP spid="20487" grpId="0"/>
      <p:bldP spid="2048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Trends in the Periodic Table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Atomic size </a:t>
            </a:r>
            <a:r>
              <a:rPr lang="en-US" u="sng" dirty="0" smtClean="0">
                <a:latin typeface="Comic Sans MS" pitchFamily="66" charset="0"/>
              </a:rPr>
              <a:t>decreases</a:t>
            </a:r>
            <a:r>
              <a:rPr lang="en-US" dirty="0" smtClean="0">
                <a:latin typeface="Comic Sans MS" pitchFamily="66" charset="0"/>
              </a:rPr>
              <a:t> as you move from left to right across the table. Atomic size </a:t>
            </a:r>
            <a:r>
              <a:rPr lang="en-US" u="sng" dirty="0" smtClean="0">
                <a:latin typeface="Comic Sans MS" pitchFamily="66" charset="0"/>
              </a:rPr>
              <a:t>increases</a:t>
            </a:r>
            <a:r>
              <a:rPr lang="en-US" dirty="0" smtClean="0">
                <a:latin typeface="Comic Sans MS" pitchFamily="66" charset="0"/>
              </a:rPr>
              <a:t> as you move from top to bottom of the table. </a:t>
            </a:r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The density of an element </a:t>
            </a:r>
            <a:r>
              <a:rPr lang="en-US" u="sng" dirty="0" smtClean="0">
                <a:latin typeface="Comic Sans MS" pitchFamily="66" charset="0"/>
              </a:rPr>
              <a:t>increases</a:t>
            </a:r>
            <a:r>
              <a:rPr lang="en-US" dirty="0" smtClean="0">
                <a:latin typeface="Comic Sans MS" pitchFamily="66" charset="0"/>
              </a:rPr>
              <a:t> from top to bottom. The element </a:t>
            </a:r>
            <a:r>
              <a:rPr lang="en-US" u="sng" dirty="0" smtClean="0">
                <a:latin typeface="Comic Sans MS" pitchFamily="66" charset="0"/>
              </a:rPr>
              <a:t>Osmium</a:t>
            </a:r>
            <a:r>
              <a:rPr lang="en-US" dirty="0" smtClean="0">
                <a:latin typeface="Comic Sans MS" pitchFamily="66" charset="0"/>
              </a:rPr>
              <a:t> has the highest known density.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Comic Sans MS" pitchFamily="66" charset="0"/>
              </a:rPr>
              <a:t>The most reactive elements are groups </a:t>
            </a:r>
            <a:r>
              <a:rPr lang="en-US" sz="2800" u="sng" dirty="0" smtClean="0">
                <a:latin typeface="Comic Sans MS" pitchFamily="66" charset="0"/>
              </a:rPr>
              <a:t>1</a:t>
            </a:r>
            <a:r>
              <a:rPr lang="en-US" sz="2800" dirty="0" smtClean="0">
                <a:latin typeface="Comic Sans MS" pitchFamily="66" charset="0"/>
              </a:rPr>
              <a:t> and </a:t>
            </a:r>
            <a:r>
              <a:rPr lang="en-US" sz="2800" u="sng" dirty="0" smtClean="0">
                <a:latin typeface="Comic Sans MS" pitchFamily="66" charset="0"/>
              </a:rPr>
              <a:t>17</a:t>
            </a:r>
            <a:r>
              <a:rPr lang="en-US" sz="2800" dirty="0" smtClean="0">
                <a:latin typeface="Comic Sans MS" pitchFamily="66" charset="0"/>
              </a:rPr>
              <a:t>. The least reactive elements are in group </a:t>
            </a:r>
            <a:r>
              <a:rPr lang="en-US" sz="2800" u="sng" dirty="0" smtClean="0">
                <a:latin typeface="Comic Sans MS" pitchFamily="66" charset="0"/>
              </a:rPr>
              <a:t>18</a:t>
            </a:r>
            <a:r>
              <a:rPr lang="en-US" sz="2800" dirty="0" smtClean="0">
                <a:latin typeface="Comic Sans MS" pitchFamily="66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Every element has its own unique symbol. 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For some elements the symbol is simply the </a:t>
            </a:r>
            <a:r>
              <a:rPr lang="en-US" u="sng" dirty="0" smtClean="0">
                <a:latin typeface="Comic Sans MS" pitchFamily="66" charset="0"/>
              </a:rPr>
              <a:t>first</a:t>
            </a:r>
            <a:r>
              <a:rPr lang="en-US" dirty="0" smtClean="0">
                <a:latin typeface="Comic Sans MS" pitchFamily="66" charset="0"/>
              </a:rPr>
              <a:t> letter of the element’s </a:t>
            </a:r>
            <a:r>
              <a:rPr lang="en-US" u="sng" dirty="0" smtClean="0">
                <a:latin typeface="Comic Sans MS" pitchFamily="66" charset="0"/>
              </a:rPr>
              <a:t>name</a:t>
            </a:r>
            <a:r>
              <a:rPr lang="en-US" dirty="0" smtClean="0">
                <a:latin typeface="Comic Sans MS" pitchFamily="66" charset="0"/>
              </a:rPr>
              <a:t>.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Examples: Hydrogen = </a:t>
            </a:r>
            <a:r>
              <a:rPr lang="en-US" u="sng" dirty="0" smtClean="0">
                <a:latin typeface="Comic Sans MS" pitchFamily="66" charset="0"/>
              </a:rPr>
              <a:t>H</a:t>
            </a:r>
            <a:r>
              <a:rPr lang="en-US" dirty="0" smtClean="0">
                <a:latin typeface="Comic Sans MS" pitchFamily="66" charset="0"/>
              </a:rPr>
              <a:t>, Sulfur = </a:t>
            </a:r>
            <a:r>
              <a:rPr lang="en-US" u="sng" dirty="0" smtClean="0">
                <a:latin typeface="Comic Sans MS" pitchFamily="66" charset="0"/>
              </a:rPr>
              <a:t>S</a:t>
            </a:r>
            <a:r>
              <a:rPr lang="en-US" dirty="0" smtClean="0">
                <a:latin typeface="Comic Sans MS" pitchFamily="66" charset="0"/>
              </a:rPr>
              <a:t>, Carbon = </a:t>
            </a:r>
            <a:r>
              <a:rPr lang="en-US" u="sng" dirty="0" smtClean="0">
                <a:latin typeface="Comic Sans MS" pitchFamily="66" charset="0"/>
              </a:rPr>
              <a:t>C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Symbols for other elements use the </a:t>
            </a:r>
            <a:r>
              <a:rPr lang="en-US" u="sng" dirty="0" smtClean="0">
                <a:latin typeface="Comic Sans MS" pitchFamily="66" charset="0"/>
              </a:rPr>
              <a:t>first letter</a:t>
            </a:r>
            <a:r>
              <a:rPr lang="en-US" dirty="0" smtClean="0">
                <a:latin typeface="Comic Sans MS" pitchFamily="66" charset="0"/>
              </a:rPr>
              <a:t> plus one other </a:t>
            </a:r>
            <a:r>
              <a:rPr lang="en-US" u="sng" dirty="0" smtClean="0">
                <a:latin typeface="Comic Sans MS" pitchFamily="66" charset="0"/>
              </a:rPr>
              <a:t>letter</a:t>
            </a:r>
            <a:r>
              <a:rPr lang="en-US" dirty="0" smtClean="0">
                <a:latin typeface="Comic Sans MS" pitchFamily="66" charset="0"/>
              </a:rPr>
              <a:t> of the element’s name. The first letter is </a:t>
            </a:r>
            <a:r>
              <a:rPr lang="en-US" u="sng" dirty="0" smtClean="0">
                <a:latin typeface="Comic Sans MS" pitchFamily="66" charset="0"/>
              </a:rPr>
              <a:t>CAPITALIZED</a:t>
            </a:r>
            <a:r>
              <a:rPr lang="en-US" dirty="0" smtClean="0">
                <a:latin typeface="Comic Sans MS" pitchFamily="66" charset="0"/>
              </a:rPr>
              <a:t> and the </a:t>
            </a:r>
            <a:r>
              <a:rPr lang="en-US" u="sng" dirty="0" smtClean="0">
                <a:latin typeface="Comic Sans MS" pitchFamily="66" charset="0"/>
              </a:rPr>
              <a:t>second</a:t>
            </a:r>
            <a:r>
              <a:rPr lang="en-US" dirty="0" smtClean="0">
                <a:latin typeface="Comic Sans MS" pitchFamily="66" charset="0"/>
              </a:rPr>
              <a:t> letter is not.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Examples: Aluminum = </a:t>
            </a:r>
            <a:r>
              <a:rPr lang="en-US" u="sng" dirty="0" smtClean="0">
                <a:latin typeface="Comic Sans MS" pitchFamily="66" charset="0"/>
              </a:rPr>
              <a:t>Al</a:t>
            </a:r>
            <a:r>
              <a:rPr lang="en-US" dirty="0" smtClean="0">
                <a:latin typeface="Comic Sans MS" pitchFamily="66" charset="0"/>
              </a:rPr>
              <a:t>, Platinum = </a:t>
            </a:r>
            <a:r>
              <a:rPr lang="en-US" u="sng" dirty="0" smtClean="0">
                <a:latin typeface="Comic Sans MS" pitchFamily="66" charset="0"/>
              </a:rPr>
              <a:t>Pt</a:t>
            </a:r>
            <a:r>
              <a:rPr lang="en-US" dirty="0" smtClean="0">
                <a:latin typeface="Comic Sans MS" pitchFamily="66" charset="0"/>
              </a:rPr>
              <a:t>, cadmium = </a:t>
            </a:r>
            <a:r>
              <a:rPr lang="en-US" u="sng" dirty="0" err="1" smtClean="0">
                <a:latin typeface="Comic Sans MS" pitchFamily="66" charset="0"/>
              </a:rPr>
              <a:t>Cd</a:t>
            </a:r>
            <a:endParaRPr lang="en-US" u="sng" dirty="0" smtClean="0"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The </a:t>
            </a:r>
            <a:r>
              <a:rPr lang="en-US" u="sng" dirty="0" smtClean="0">
                <a:latin typeface="Comic Sans MS" pitchFamily="66" charset="0"/>
              </a:rPr>
              <a:t>origins</a:t>
            </a:r>
            <a:r>
              <a:rPr lang="en-US" dirty="0" smtClean="0">
                <a:latin typeface="Comic Sans MS" pitchFamily="66" charset="0"/>
              </a:rPr>
              <a:t> of some symbols are not as obvious.  Some elements have symbols that refer to the element’s name in </a:t>
            </a:r>
            <a:r>
              <a:rPr lang="en-US" u="sng" dirty="0" err="1" smtClean="0">
                <a:latin typeface="Comic Sans MS" pitchFamily="66" charset="0"/>
              </a:rPr>
              <a:t>latin</a:t>
            </a:r>
            <a:r>
              <a:rPr lang="en-US" u="sng" dirty="0" smtClean="0">
                <a:latin typeface="Comic Sans MS" pitchFamily="66" charset="0"/>
              </a:rPr>
              <a:t>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Examples: gold = </a:t>
            </a:r>
            <a:r>
              <a:rPr lang="en-US" u="sng" dirty="0" smtClean="0">
                <a:latin typeface="Comic Sans MS" pitchFamily="66" charset="0"/>
              </a:rPr>
              <a:t>Au</a:t>
            </a:r>
            <a:r>
              <a:rPr lang="en-US" dirty="0" smtClean="0">
                <a:latin typeface="Comic Sans MS" pitchFamily="66" charset="0"/>
              </a:rPr>
              <a:t>, lead = </a:t>
            </a:r>
            <a:r>
              <a:rPr lang="en-US" u="sng" dirty="0" err="1" smtClean="0">
                <a:latin typeface="Comic Sans MS" pitchFamily="66" charset="0"/>
              </a:rPr>
              <a:t>Pb</a:t>
            </a:r>
            <a:r>
              <a:rPr lang="en-US" dirty="0" smtClean="0">
                <a:latin typeface="Comic Sans MS" pitchFamily="66" charset="0"/>
              </a:rPr>
              <a:t>, copper = </a:t>
            </a:r>
            <a:r>
              <a:rPr lang="en-US" u="sng" dirty="0" smtClean="0">
                <a:latin typeface="Comic Sans MS" pitchFamily="66" charset="0"/>
              </a:rPr>
              <a:t>Cu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610600" cy="1139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>
                <a:latin typeface="Comic Sans MS" pitchFamily="66" charset="0"/>
              </a:rPr>
              <a:t>The Father of the Periodic Table—Dimitri Mendeleev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Comic Sans MS" pitchFamily="66" charset="0"/>
              </a:rPr>
              <a:t>Mendeleev was the first scientist to notice the </a:t>
            </a:r>
            <a:r>
              <a:rPr lang="en-US" sz="2800" u="sng" smtClean="0">
                <a:latin typeface="Comic Sans MS" pitchFamily="66" charset="0"/>
              </a:rPr>
              <a:t>relationship</a:t>
            </a:r>
            <a:r>
              <a:rPr lang="en-US" sz="2800" smtClean="0">
                <a:latin typeface="Comic Sans MS" pitchFamily="66" charset="0"/>
              </a:rPr>
              <a:t> between the </a:t>
            </a:r>
            <a:r>
              <a:rPr lang="en-US" sz="2800" u="sng" smtClean="0">
                <a:latin typeface="Comic Sans MS" pitchFamily="66" charset="0"/>
              </a:rPr>
              <a:t>elements</a:t>
            </a:r>
          </a:p>
          <a:p>
            <a:pPr lvl="1" eaLnBrk="1" hangingPunct="1"/>
            <a:r>
              <a:rPr lang="en-US" sz="2400" smtClean="0">
                <a:latin typeface="Comic Sans MS" pitchFamily="66" charset="0"/>
              </a:rPr>
              <a:t>Arranged his periodic table by </a:t>
            </a:r>
            <a:r>
              <a:rPr lang="en-US" sz="2400" u="sng" smtClean="0">
                <a:latin typeface="Comic Sans MS" pitchFamily="66" charset="0"/>
              </a:rPr>
              <a:t>atomic mass</a:t>
            </a:r>
          </a:p>
          <a:p>
            <a:pPr lvl="1" eaLnBrk="1" hangingPunct="1"/>
            <a:r>
              <a:rPr lang="en-US" sz="2400" smtClean="0">
                <a:latin typeface="Comic Sans MS" pitchFamily="66" charset="0"/>
              </a:rPr>
              <a:t>Said properties of </a:t>
            </a:r>
            <a:r>
              <a:rPr lang="en-US" sz="2400" u="sng" smtClean="0">
                <a:latin typeface="Comic Sans MS" pitchFamily="66" charset="0"/>
              </a:rPr>
              <a:t>unknown</a:t>
            </a:r>
            <a:r>
              <a:rPr lang="en-US" sz="2400" smtClean="0">
                <a:latin typeface="Comic Sans MS" pitchFamily="66" charset="0"/>
              </a:rPr>
              <a:t> elements could be predicted by the </a:t>
            </a:r>
            <a:r>
              <a:rPr lang="en-US" sz="2400" u="sng" smtClean="0">
                <a:latin typeface="Comic Sans MS" pitchFamily="66" charset="0"/>
              </a:rPr>
              <a:t>properties</a:t>
            </a:r>
            <a:r>
              <a:rPr lang="en-US" sz="2400" smtClean="0">
                <a:latin typeface="Comic Sans MS" pitchFamily="66" charset="0"/>
              </a:rPr>
              <a:t> of elements around the missing element</a:t>
            </a:r>
          </a:p>
          <a:p>
            <a:pPr lvl="1" eaLnBrk="1" hangingPunct="1"/>
            <a:r>
              <a:rPr lang="en-US" sz="2400" smtClean="0">
                <a:latin typeface="Comic Sans MS" pitchFamily="66" charset="0"/>
              </a:rPr>
              <a:t>Predicted </a:t>
            </a:r>
            <a:r>
              <a:rPr lang="en-US" sz="2400" u="sng" smtClean="0">
                <a:latin typeface="Comic Sans MS" pitchFamily="66" charset="0"/>
              </a:rPr>
              <a:t>Aluminum</a:t>
            </a:r>
            <a:r>
              <a:rPr lang="en-US" sz="2400" smtClean="0">
                <a:latin typeface="Comic Sans MS" pitchFamily="66" charset="0"/>
              </a:rPr>
              <a:t> (Al)</a:t>
            </a:r>
          </a:p>
          <a:p>
            <a:pPr eaLnBrk="1" hangingPunct="1"/>
            <a:r>
              <a:rPr lang="en-US" sz="2800" smtClean="0">
                <a:latin typeface="Comic Sans MS" pitchFamily="66" charset="0"/>
              </a:rPr>
              <a:t>It was later discovered that the </a:t>
            </a:r>
            <a:r>
              <a:rPr lang="en-US" sz="2800" u="sng" smtClean="0">
                <a:latin typeface="Comic Sans MS" pitchFamily="66" charset="0"/>
              </a:rPr>
              <a:t>periodic</a:t>
            </a:r>
            <a:r>
              <a:rPr lang="en-US" sz="2800" smtClean="0">
                <a:latin typeface="Comic Sans MS" pitchFamily="66" charset="0"/>
              </a:rPr>
              <a:t> nature of the elements was associated with </a:t>
            </a:r>
            <a:r>
              <a:rPr lang="en-US" sz="2800" b="1" u="sng" smtClean="0">
                <a:latin typeface="Comic Sans MS" pitchFamily="66" charset="0"/>
              </a:rPr>
              <a:t>atomic number</a:t>
            </a:r>
            <a:r>
              <a:rPr lang="en-US" sz="2800" smtClean="0">
                <a:latin typeface="Comic Sans MS" pitchFamily="66" charset="0"/>
              </a:rPr>
              <a:t>, not atomic mass</a:t>
            </a:r>
          </a:p>
          <a:p>
            <a:pPr lvl="1" eaLnBrk="1" hangingPunct="1"/>
            <a:r>
              <a:rPr lang="en-US" sz="2400" smtClean="0">
                <a:latin typeface="Comic Sans MS" pitchFamily="66" charset="0"/>
              </a:rPr>
              <a:t>Periodic means </a:t>
            </a:r>
            <a:r>
              <a:rPr lang="en-US" sz="2400" u="sng" smtClean="0">
                <a:latin typeface="Comic Sans MS" pitchFamily="66" charset="0"/>
              </a:rPr>
              <a:t>patterns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The Periodic Table</a:t>
            </a:r>
            <a:r>
              <a:rPr lang="en-US" smtClean="0"/>
              <a:t> </a:t>
            </a:r>
          </a:p>
        </p:txBody>
      </p:sp>
      <p:pic>
        <p:nvPicPr>
          <p:cNvPr id="1331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48000" y="1524000"/>
            <a:ext cx="5715000" cy="4105275"/>
          </a:xfrm>
          <a:noFill/>
        </p:spPr>
      </p:pic>
      <p:sp>
        <p:nvSpPr>
          <p:cNvPr id="13317" name="Line 5"/>
          <p:cNvSpPr>
            <a:spLocks noChangeShapeType="1"/>
          </p:cNvSpPr>
          <p:nvPr/>
        </p:nvSpPr>
        <p:spPr bwMode="auto">
          <a:xfrm flipV="1">
            <a:off x="2362200" y="2057400"/>
            <a:ext cx="914400" cy="106680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04800" y="3124200"/>
            <a:ext cx="2743200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charset="0"/>
              <a:buChar char="•"/>
            </a:pPr>
            <a:r>
              <a:rPr lang="en-US"/>
              <a:t>Column (up and down)= </a:t>
            </a:r>
            <a:r>
              <a:rPr lang="en-US" u="sng"/>
              <a:t>Group</a:t>
            </a:r>
            <a:r>
              <a:rPr lang="en-US"/>
              <a:t> or </a:t>
            </a:r>
            <a:r>
              <a:rPr lang="en-US" u="sng"/>
              <a:t>Family</a:t>
            </a:r>
          </a:p>
          <a:p>
            <a:pPr algn="ctr">
              <a:spcBef>
                <a:spcPct val="50000"/>
              </a:spcBef>
              <a:buFont typeface="Arial" charset="0"/>
              <a:buChar char="•"/>
            </a:pPr>
            <a:r>
              <a:rPr lang="en-US" u="sng"/>
              <a:t>18</a:t>
            </a:r>
            <a:r>
              <a:rPr lang="en-US"/>
              <a:t> columns on the Periodic Table</a:t>
            </a: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2286000" y="4724400"/>
            <a:ext cx="18288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04800" y="4724400"/>
            <a:ext cx="2819400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charset="0"/>
              <a:buChar char="•"/>
            </a:pPr>
            <a:r>
              <a:rPr lang="en-US"/>
              <a:t>Row (side to side)= </a:t>
            </a:r>
            <a:r>
              <a:rPr lang="en-US" u="sng"/>
              <a:t>Period</a:t>
            </a:r>
          </a:p>
          <a:p>
            <a:pPr algn="ctr">
              <a:spcBef>
                <a:spcPct val="50000"/>
              </a:spcBef>
              <a:buFont typeface="Arial" charset="0"/>
              <a:buChar char="•"/>
            </a:pPr>
            <a:r>
              <a:rPr lang="en-US" u="sng"/>
              <a:t>7</a:t>
            </a:r>
            <a:r>
              <a:rPr lang="en-US"/>
              <a:t> rows on the Periodic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7" grpId="0" animBg="1"/>
      <p:bldP spid="13318" grpId="0"/>
      <p:bldP spid="13319" grpId="0" animBg="1"/>
      <p:bldP spid="133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>
                <a:latin typeface="Comic Sans MS" pitchFamily="66" charset="0"/>
              </a:rPr>
              <a:t>What does the information in the box tell me?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743200" y="1828800"/>
            <a:ext cx="3810000" cy="4530725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4400" smtClean="0">
                <a:latin typeface="Comic Sans MS" pitchFamily="66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0" smtClean="0">
                <a:latin typeface="Comic Sans MS" pitchFamily="66" charset="0"/>
              </a:rPr>
              <a:t>H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>
              <a:latin typeface="Comic Sans MS" pitchFamily="66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4400" smtClean="0">
                <a:latin typeface="Comic Sans MS" pitchFamily="66" charset="0"/>
              </a:rPr>
              <a:t>1.008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362200" y="24384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V="1">
            <a:off x="2057400" y="2133600"/>
            <a:ext cx="2362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762000" y="27432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28600" y="2362200"/>
            <a:ext cx="228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Atomic Number = # of </a:t>
            </a:r>
            <a:r>
              <a:rPr lang="en-US" sz="2000" u="sng"/>
              <a:t>protons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2057400" y="4267200"/>
            <a:ext cx="18288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04800" y="3429000"/>
            <a:ext cx="19050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Atomic </a:t>
            </a:r>
            <a:r>
              <a:rPr lang="en-US" sz="2000" u="sng"/>
              <a:t>Mass</a:t>
            </a:r>
            <a:r>
              <a:rPr lang="en-US" sz="2000"/>
              <a:t> = </a:t>
            </a:r>
            <a:r>
              <a:rPr lang="en-US" sz="2000" u="sng"/>
              <a:t>actual mass </a:t>
            </a:r>
            <a:r>
              <a:rPr lang="en-US" sz="2000"/>
              <a:t>of the atom</a:t>
            </a:r>
          </a:p>
          <a:p>
            <a:pPr algn="ctr">
              <a:spcBef>
                <a:spcPct val="50000"/>
              </a:spcBef>
            </a:pPr>
            <a:r>
              <a:rPr lang="en-US" sz="2000"/>
              <a:t>*if you </a:t>
            </a:r>
            <a:r>
              <a:rPr lang="en-US" sz="2000" u="sng"/>
              <a:t>round</a:t>
            </a:r>
            <a:r>
              <a:rPr lang="en-US" sz="2000"/>
              <a:t>, you get Atomic mass </a:t>
            </a:r>
            <a:r>
              <a:rPr lang="en-US" sz="2000" u="sng"/>
              <a:t>Number</a:t>
            </a:r>
            <a:r>
              <a:rPr lang="en-US" sz="2000"/>
              <a:t> (# of protons plus </a:t>
            </a:r>
            <a:r>
              <a:rPr lang="en-US" sz="2000" u="sng"/>
              <a:t>neutrons</a:t>
            </a:r>
            <a:r>
              <a:rPr lang="en-US" sz="2000"/>
              <a:t>)</a:t>
            </a: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H="1">
            <a:off x="5715000" y="2971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7391400" y="2667000"/>
            <a:ext cx="152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Elemental </a:t>
            </a:r>
            <a:r>
              <a:rPr lang="en-US" sz="2000" u="sng"/>
              <a:t>Symbol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 animBg="1"/>
      <p:bldP spid="14342" grpId="0" animBg="1"/>
      <p:bldP spid="14344" grpId="0"/>
      <p:bldP spid="14345" grpId="0" animBg="1"/>
      <p:bldP spid="14346" grpId="0"/>
      <p:bldP spid="14347" grpId="0" animBg="1"/>
      <p:bldP spid="143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Types of Elements: Metals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On the </a:t>
            </a:r>
            <a:r>
              <a:rPr lang="en-US" u="sng" dirty="0" smtClean="0">
                <a:latin typeface="Comic Sans MS" pitchFamily="66" charset="0"/>
              </a:rPr>
              <a:t>left</a:t>
            </a:r>
            <a:r>
              <a:rPr lang="en-US" dirty="0" smtClean="0">
                <a:latin typeface="Comic Sans MS" pitchFamily="66" charset="0"/>
              </a:rPr>
              <a:t> side of the periodic table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Properties: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Good conductors of </a:t>
            </a:r>
            <a:r>
              <a:rPr lang="en-US" u="sng" dirty="0" smtClean="0">
                <a:latin typeface="Comic Sans MS" pitchFamily="66" charset="0"/>
              </a:rPr>
              <a:t>electricity</a:t>
            </a:r>
            <a:r>
              <a:rPr lang="en-US" dirty="0" smtClean="0">
                <a:latin typeface="Comic Sans MS" pitchFamily="66" charset="0"/>
              </a:rPr>
              <a:t> and </a:t>
            </a:r>
            <a:r>
              <a:rPr lang="en-US" u="sng" dirty="0" smtClean="0">
                <a:latin typeface="Comic Sans MS" pitchFamily="66" charset="0"/>
              </a:rPr>
              <a:t>heat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u="sng" dirty="0" smtClean="0">
                <a:latin typeface="Comic Sans MS" pitchFamily="66" charset="0"/>
              </a:rPr>
              <a:t>Shiny</a:t>
            </a:r>
            <a:r>
              <a:rPr lang="en-US" dirty="0" smtClean="0">
                <a:latin typeface="Comic Sans MS" pitchFamily="66" charset="0"/>
              </a:rPr>
              <a:t> in appearance (metallic!)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Malleable: able to be </a:t>
            </a:r>
            <a:r>
              <a:rPr lang="en-US" u="sng" dirty="0" smtClean="0">
                <a:latin typeface="Comic Sans MS" pitchFamily="66" charset="0"/>
              </a:rPr>
              <a:t>molded</a:t>
            </a:r>
            <a:r>
              <a:rPr lang="en-US" dirty="0" smtClean="0">
                <a:latin typeface="Comic Sans MS" pitchFamily="66" charset="0"/>
              </a:rPr>
              <a:t> or re-shaped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Ductile: able to be </a:t>
            </a:r>
            <a:r>
              <a:rPr lang="en-US" u="sng" dirty="0" smtClean="0">
                <a:latin typeface="Comic Sans MS" pitchFamily="66" charset="0"/>
              </a:rPr>
              <a:t>stretched</a:t>
            </a:r>
            <a:r>
              <a:rPr lang="en-US" dirty="0" smtClean="0">
                <a:latin typeface="Comic Sans MS" pitchFamily="66" charset="0"/>
              </a:rPr>
              <a:t> into wire or </a:t>
            </a:r>
            <a:r>
              <a:rPr lang="en-US" u="sng" dirty="0" smtClean="0">
                <a:latin typeface="Comic Sans MS" pitchFamily="66" charset="0"/>
              </a:rPr>
              <a:t>hammered</a:t>
            </a:r>
            <a:r>
              <a:rPr lang="en-US" dirty="0" smtClean="0">
                <a:latin typeface="Comic Sans MS" pitchFamily="66" charset="0"/>
              </a:rPr>
              <a:t> very thin (think: Aluminum foil)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These are general properties; individual properties of metals will </a:t>
            </a:r>
            <a:r>
              <a:rPr lang="en-US" u="sng" dirty="0" smtClean="0">
                <a:latin typeface="Comic Sans MS" pitchFamily="66" charset="0"/>
              </a:rPr>
              <a:t>vary</a:t>
            </a:r>
            <a:r>
              <a:rPr lang="en-US" dirty="0" smtClean="0">
                <a:latin typeface="Comic Sans MS" pitchFamily="66" charset="0"/>
              </a:rPr>
              <a:t>. Some will be better </a:t>
            </a:r>
            <a:r>
              <a:rPr lang="en-US" u="sng" dirty="0" smtClean="0">
                <a:latin typeface="Comic Sans MS" pitchFamily="66" charset="0"/>
              </a:rPr>
              <a:t>conductors</a:t>
            </a:r>
            <a:r>
              <a:rPr lang="en-US" dirty="0" smtClean="0">
                <a:latin typeface="Comic Sans MS" pitchFamily="66" charset="0"/>
              </a:rPr>
              <a:t> or more </a:t>
            </a:r>
            <a:r>
              <a:rPr lang="en-US" u="sng" dirty="0" smtClean="0">
                <a:latin typeface="Comic Sans MS" pitchFamily="66" charset="0"/>
              </a:rPr>
              <a:t>ductile</a:t>
            </a:r>
            <a:r>
              <a:rPr lang="en-US" dirty="0" smtClean="0">
                <a:latin typeface="Comic Sans MS" pitchFamily="66" charset="0"/>
              </a:rPr>
              <a:t> than others!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>
              <a:latin typeface="Comic Sans MS" pitchFamily="66" charset="0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Elements: Nonmetals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Elements on the </a:t>
            </a:r>
            <a:r>
              <a:rPr lang="en-US" u="sng" smtClean="0"/>
              <a:t>right</a:t>
            </a:r>
            <a:r>
              <a:rPr lang="en-US" smtClean="0"/>
              <a:t> side of the periodic table. </a:t>
            </a:r>
          </a:p>
          <a:p>
            <a:pPr eaLnBrk="1" hangingPunct="1"/>
            <a:r>
              <a:rPr lang="en-US" smtClean="0"/>
              <a:t>Properties are </a:t>
            </a:r>
            <a:r>
              <a:rPr lang="en-US" u="sng" smtClean="0"/>
              <a:t>opposite</a:t>
            </a:r>
            <a:r>
              <a:rPr lang="en-US" smtClean="0"/>
              <a:t> those of metals.</a:t>
            </a:r>
          </a:p>
          <a:p>
            <a:pPr lvl="1" eaLnBrk="1" hangingPunct="1"/>
            <a:r>
              <a:rPr lang="en-US" smtClean="0"/>
              <a:t>Usually </a:t>
            </a:r>
            <a:r>
              <a:rPr lang="en-US" u="sng" smtClean="0"/>
              <a:t>poor</a:t>
            </a:r>
            <a:r>
              <a:rPr lang="en-US" smtClean="0"/>
              <a:t> conductors of heat and electricity</a:t>
            </a:r>
          </a:p>
          <a:p>
            <a:pPr lvl="1" eaLnBrk="1" hangingPunct="1"/>
            <a:r>
              <a:rPr lang="en-US" u="sng" smtClean="0"/>
              <a:t>Not</a:t>
            </a:r>
            <a:r>
              <a:rPr lang="en-US" smtClean="0"/>
              <a:t> shiny, malleable, or ductile</a:t>
            </a:r>
          </a:p>
          <a:p>
            <a:pPr eaLnBrk="1" hangingPunct="1"/>
            <a:r>
              <a:rPr lang="en-US" smtClean="0"/>
              <a:t>Most are </a:t>
            </a:r>
            <a:r>
              <a:rPr lang="en-US" u="sng" smtClean="0"/>
              <a:t>gases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Elements: Metalloids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Found </a:t>
            </a:r>
            <a:r>
              <a:rPr lang="en-US" u="sng" smtClean="0"/>
              <a:t>touching</a:t>
            </a:r>
            <a:r>
              <a:rPr lang="en-US" smtClean="0"/>
              <a:t> the “stair-step line” (see next slide)</a:t>
            </a:r>
          </a:p>
          <a:p>
            <a:pPr eaLnBrk="1" hangingPunct="1"/>
            <a:r>
              <a:rPr lang="en-US" smtClean="0"/>
              <a:t>Have properties of both </a:t>
            </a:r>
            <a:r>
              <a:rPr lang="en-US" u="sng" smtClean="0"/>
              <a:t>metals</a:t>
            </a:r>
            <a:r>
              <a:rPr lang="en-US" smtClean="0"/>
              <a:t> and </a:t>
            </a:r>
            <a:r>
              <a:rPr lang="en-US" u="sng" smtClean="0"/>
              <a:t>non-metals. </a:t>
            </a:r>
          </a:p>
          <a:p>
            <a:pPr eaLnBrk="1" hangingPunct="1"/>
            <a:r>
              <a:rPr lang="en-US" smtClean="0"/>
              <a:t>Most common metalloid is </a:t>
            </a:r>
            <a:r>
              <a:rPr lang="en-US" u="sng" smtClean="0"/>
              <a:t>silicon</a:t>
            </a:r>
            <a:r>
              <a:rPr lang="en-US" smtClean="0"/>
              <a:t>, which is the </a:t>
            </a:r>
            <a:r>
              <a:rPr lang="en-US" u="sng" smtClean="0"/>
              <a:t>second</a:t>
            </a:r>
            <a:r>
              <a:rPr lang="en-US" smtClean="0"/>
              <a:t> most common element in the Earth’s </a:t>
            </a:r>
            <a:r>
              <a:rPr lang="en-US" u="sng" smtClean="0"/>
              <a:t>crust</a:t>
            </a:r>
            <a:r>
              <a:rPr lang="en-US" smtClean="0"/>
              <a:t>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1332</TotalTime>
  <Words>1019</Words>
  <Application>Microsoft Office PowerPoint</Application>
  <PresentationFormat>On-screen Show (4:3)</PresentationFormat>
  <Paragraphs>126</Paragraphs>
  <Slides>23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Comic Sans MS</vt:lpstr>
      <vt:lpstr>Wingdings</vt:lpstr>
      <vt:lpstr>Office Theme</vt:lpstr>
      <vt:lpstr>Warm-Up </vt:lpstr>
      <vt:lpstr>Chemistry Notes: The Periodic Table</vt:lpstr>
      <vt:lpstr>Every element has its own unique symbol. </vt:lpstr>
      <vt:lpstr>The Father of the Periodic Table—Dimitri Mendeleev</vt:lpstr>
      <vt:lpstr>The Periodic Table </vt:lpstr>
      <vt:lpstr>What does the information in the box tell me?</vt:lpstr>
      <vt:lpstr>Types of Elements: Metals</vt:lpstr>
      <vt:lpstr>Types of Elements: Nonmetals</vt:lpstr>
      <vt:lpstr>Types of Elements: Metalloids</vt:lpstr>
      <vt:lpstr>Metals, Nonmetals, and  Metalloids</vt:lpstr>
      <vt:lpstr>Valence Electrons and Reactivity</vt:lpstr>
      <vt:lpstr>The Groups/Families of the Periodic Table</vt:lpstr>
      <vt:lpstr>Group 1: the Alkali Metals</vt:lpstr>
      <vt:lpstr>Group 2: the Alkaline Earth Metals</vt:lpstr>
      <vt:lpstr>Groups 3-12: Transition Metals</vt:lpstr>
      <vt:lpstr>Group 13: Boron Family</vt:lpstr>
      <vt:lpstr>Group 14: The Carbon Family</vt:lpstr>
      <vt:lpstr>Group 15: the Nitrogen Family</vt:lpstr>
      <vt:lpstr>Group 16: The Oxygen Family</vt:lpstr>
      <vt:lpstr>Group 17: the Halogens</vt:lpstr>
      <vt:lpstr>Group 18: The Noble Gases (Inert Gases)</vt:lpstr>
      <vt:lpstr>Rare Earth Metals</vt:lpstr>
      <vt:lpstr>Trends in the Periodic Table</vt:lpstr>
    </vt:vector>
  </TitlesOfParts>
  <Company>south davidson middle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Periodic Table</dc:title>
  <dc:creator>Denise Cruz</dc:creator>
  <cp:lastModifiedBy>Denise Cruz</cp:lastModifiedBy>
  <cp:revision>61</cp:revision>
  <dcterms:created xsi:type="dcterms:W3CDTF">2007-10-03T11:42:37Z</dcterms:created>
  <dcterms:modified xsi:type="dcterms:W3CDTF">2016-12-01T23:20:25Z</dcterms:modified>
</cp:coreProperties>
</file>