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0"/>
  </p:notesMasterIdLst>
  <p:handoutMasterIdLst>
    <p:handoutMasterId r:id="rId61"/>
  </p:handoutMasterIdLst>
  <p:sldIdLst>
    <p:sldId id="256" r:id="rId2"/>
    <p:sldId id="257" r:id="rId3"/>
    <p:sldId id="258" r:id="rId4"/>
    <p:sldId id="259" r:id="rId5"/>
    <p:sldId id="260" r:id="rId6"/>
    <p:sldId id="261" r:id="rId7"/>
    <p:sldId id="281" r:id="rId8"/>
    <p:sldId id="282" r:id="rId9"/>
    <p:sldId id="283" r:id="rId10"/>
    <p:sldId id="284" r:id="rId11"/>
    <p:sldId id="285"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7" r:id="rId32"/>
    <p:sldId id="308" r:id="rId33"/>
    <p:sldId id="309" r:id="rId34"/>
    <p:sldId id="310" r:id="rId35"/>
    <p:sldId id="311" r:id="rId36"/>
    <p:sldId id="312" r:id="rId37"/>
    <p:sldId id="313" r:id="rId38"/>
    <p:sldId id="314" r:id="rId39"/>
    <p:sldId id="315" r:id="rId40"/>
    <p:sldId id="316" r:id="rId41"/>
    <p:sldId id="317" r:id="rId42"/>
    <p:sldId id="262" r:id="rId43"/>
    <p:sldId id="263" r:id="rId44"/>
    <p:sldId id="264" r:id="rId45"/>
    <p:sldId id="266" r:id="rId46"/>
    <p:sldId id="267" r:id="rId47"/>
    <p:sldId id="268" r:id="rId48"/>
    <p:sldId id="269" r:id="rId49"/>
    <p:sldId id="270" r:id="rId50"/>
    <p:sldId id="271" r:id="rId51"/>
    <p:sldId id="272" r:id="rId52"/>
    <p:sldId id="274" r:id="rId53"/>
    <p:sldId id="275" r:id="rId54"/>
    <p:sldId id="276" r:id="rId55"/>
    <p:sldId id="273" r:id="rId56"/>
    <p:sldId id="277" r:id="rId57"/>
    <p:sldId id="278" r:id="rId58"/>
    <p:sldId id="279"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0" d="100"/>
          <a:sy n="70" d="100"/>
        </p:scale>
        <p:origin x="738"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8D7EDF-E558-4B5C-AB4F-0E73C10BA0AA}" type="datetimeFigureOut">
              <a:rPr lang="en-US" smtClean="0"/>
              <a:t>5/3/2017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D5D8AE-E1DE-4E2D-9C58-C9A4827649BC}" type="slidenum">
              <a:rPr lang="en-US" smtClean="0"/>
              <a:t>‹#›</a:t>
            </a:fld>
            <a:endParaRPr lang="en-US"/>
          </a:p>
        </p:txBody>
      </p:sp>
    </p:spTree>
    <p:extLst>
      <p:ext uri="{BB962C8B-B14F-4D97-AF65-F5344CB8AC3E}">
        <p14:creationId xmlns:p14="http://schemas.microsoft.com/office/powerpoint/2010/main" val="1393364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B25777-9CA5-40AE-8FC4-CE1EDFB98974}" type="datetimeFigureOut">
              <a:rPr lang="en-US" smtClean="0"/>
              <a:t>5/3/2017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73B571-52F7-4B10-B5CF-58E76640E9F6}" type="slidenum">
              <a:rPr lang="en-US" smtClean="0"/>
              <a:t>‹#›</a:t>
            </a:fld>
            <a:endParaRPr lang="en-US"/>
          </a:p>
        </p:txBody>
      </p:sp>
    </p:spTree>
    <p:extLst>
      <p:ext uri="{BB962C8B-B14F-4D97-AF65-F5344CB8AC3E}">
        <p14:creationId xmlns:p14="http://schemas.microsoft.com/office/powerpoint/2010/main" val="306463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73B571-52F7-4B10-B5CF-58E76640E9F6}" type="slidenum">
              <a:rPr lang="en-US" smtClean="0"/>
              <a:t>2</a:t>
            </a:fld>
            <a:endParaRPr lang="en-US"/>
          </a:p>
        </p:txBody>
      </p:sp>
    </p:spTree>
    <p:extLst>
      <p:ext uri="{BB962C8B-B14F-4D97-AF65-F5344CB8AC3E}">
        <p14:creationId xmlns:p14="http://schemas.microsoft.com/office/powerpoint/2010/main" val="57489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73B571-52F7-4B10-B5CF-58E76640E9F6}" type="slidenum">
              <a:rPr lang="en-US" smtClean="0"/>
              <a:t>5</a:t>
            </a:fld>
            <a:endParaRPr lang="en-US"/>
          </a:p>
        </p:txBody>
      </p:sp>
    </p:spTree>
    <p:extLst>
      <p:ext uri="{BB962C8B-B14F-4D97-AF65-F5344CB8AC3E}">
        <p14:creationId xmlns:p14="http://schemas.microsoft.com/office/powerpoint/2010/main" val="50016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a typeface="ＭＳ Ｐゴシック" panose="020B0600070205080204" pitchFamily="34" charset="-128"/>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9ABA361-F594-42AB-88D6-8F9F3F1D8254}" type="slidenum">
              <a:rPr lang="en-US" altLang="en-US" sz="1200"/>
              <a:pPr/>
              <a:t>50</a:t>
            </a:fld>
            <a:endParaRPr lang="en-US" altLang="en-US" sz="1200"/>
          </a:p>
        </p:txBody>
      </p:sp>
    </p:spTree>
    <p:extLst>
      <p:ext uri="{BB962C8B-B14F-4D97-AF65-F5344CB8AC3E}">
        <p14:creationId xmlns:p14="http://schemas.microsoft.com/office/powerpoint/2010/main" val="203285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ea typeface="ＭＳ Ｐゴシック" panose="020B0600070205080204" pitchFamily="34" charset="-128"/>
              </a:rPr>
              <a:t>Features that get </a:t>
            </a:r>
            <a:r>
              <a:rPr lang="en-GB" altLang="en-US" dirty="0" err="1">
                <a:latin typeface="Arial" panose="020B0604020202020204" pitchFamily="34" charset="0"/>
                <a:ea typeface="ＭＳ Ｐゴシック" panose="020B0600070205080204" pitchFamily="34" charset="-128"/>
              </a:rPr>
              <a:t>sidelined</a:t>
            </a:r>
            <a:r>
              <a:rPr lang="en-GB" altLang="en-US" dirty="0">
                <a:latin typeface="Arial" panose="020B0604020202020204" pitchFamily="34" charset="0"/>
                <a:ea typeface="ＭＳ Ｐゴシック" panose="020B0600070205080204" pitchFamily="34" charset="-128"/>
              </a:rPr>
              <a:t> by evolution in this way are called Vestigial Structures. One example is the human coccyx or tail bone which is a much reduced version of a bony tail possessed by our ancestors. Formerly adapted to aid balance and climbing, a tail has little function in human behaviour so has been selected against. It probably has been retained in a vestigial form because it has some use as a point for muscle attachment in the bottom. Another example of a vestigial human organ is the appendix.</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2B0A38E-F8D9-4183-B275-481DBC9C6DE9}" type="slidenum">
              <a:rPr lang="en-US" altLang="en-US" sz="1200"/>
              <a:pPr/>
              <a:t>53</a:t>
            </a:fld>
            <a:endParaRPr lang="en-US" altLang="en-US" sz="1200"/>
          </a:p>
        </p:txBody>
      </p:sp>
    </p:spTree>
    <p:extLst>
      <p:ext uri="{BB962C8B-B14F-4D97-AF65-F5344CB8AC3E}">
        <p14:creationId xmlns:p14="http://schemas.microsoft.com/office/powerpoint/2010/main" val="350318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ea typeface="ＭＳ Ｐゴシック" panose="020B0600070205080204" pitchFamily="34" charset="-128"/>
              </a:rPr>
              <a:t>All the pieces of evidence that we have discussed so far point to the inter-relatedness of all living things and their evolution from a single common ancestor. However, perhaps the most compelling piece of evidence in support of evolution is the fossil record itself. The fossil record shows a sequence from simple bacteria in the oldest rocks through to more complicated organisms like dinosaurs and humans in much younger rocks. It shows that different species arose at different times and, as we see in the next slide, in many cases there are clear transitions from one species, or group, to another.</a:t>
            </a:r>
          </a:p>
          <a:p>
            <a:r>
              <a:rPr lang="en-GB" altLang="en-US" dirty="0">
                <a:latin typeface="Arial" panose="020B0604020202020204" pitchFamily="34" charset="0"/>
                <a:ea typeface="ＭＳ Ｐゴシック" panose="020B0600070205080204" pitchFamily="34" charset="-128"/>
              </a:rPr>
              <a:t> </a:t>
            </a:r>
          </a:p>
          <a:p>
            <a:r>
              <a:rPr lang="en-GB" altLang="en-US" dirty="0">
                <a:latin typeface="Arial" panose="020B0604020202020204" pitchFamily="34" charset="0"/>
                <a:ea typeface="ＭＳ Ｐゴシック" panose="020B0600070205080204" pitchFamily="34" charset="-128"/>
              </a:rPr>
              <a:t>Background note: A companion talk on the History of Life can be downloaded from the Your Planet Earth website:  http://www.earth4567.com/talks/life.html</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1284EB9-58E2-4A3F-A44B-02F0FD51F454}" type="slidenum">
              <a:rPr lang="en-US" altLang="en-US" sz="1200"/>
              <a:pPr/>
              <a:t>54</a:t>
            </a:fld>
            <a:endParaRPr lang="en-US" altLang="en-US" sz="1200"/>
          </a:p>
        </p:txBody>
      </p:sp>
    </p:spTree>
    <p:extLst>
      <p:ext uri="{BB962C8B-B14F-4D97-AF65-F5344CB8AC3E}">
        <p14:creationId xmlns:p14="http://schemas.microsoft.com/office/powerpoint/2010/main" val="2083181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ea typeface="ＭＳ Ｐゴシック" panose="020B0600070205080204" pitchFamily="34" charset="-128"/>
              </a:rPr>
              <a:t>One of the most famous examples of a species that is transitional between two major groups, is the 150 million year old Archaeopteryx. Archaeopteryx has several characteristic features seen in certain dinosaurs including teeth and a bony tail. However, it has more features that are characteristic of modern birds such as a wishbone, wings with flight feathers, and a partially reversed first toe. Although geologists classify Archaeopteryx as an early fossil bird they recognize that it is more closely related to the dinosaurs than any birds living today. Archaeopteryx therefore provides good evidence of the evolutionary transition from dinosaurs to birds.</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49CC484-4266-4FE4-A324-5D457A3045B6}" type="slidenum">
              <a:rPr lang="en-US" altLang="en-US" sz="1200"/>
              <a:pPr/>
              <a:t>56</a:t>
            </a:fld>
            <a:endParaRPr lang="en-US" altLang="en-US" sz="1200"/>
          </a:p>
        </p:txBody>
      </p:sp>
    </p:spTree>
    <p:extLst>
      <p:ext uri="{BB962C8B-B14F-4D97-AF65-F5344CB8AC3E}">
        <p14:creationId xmlns:p14="http://schemas.microsoft.com/office/powerpoint/2010/main" val="139099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ea typeface="ＭＳ Ｐゴシック" panose="020B0600070205080204" pitchFamily="34" charset="-128"/>
              </a:rPr>
              <a:t>A rather different source of evidence in support of evolution comes from the geographic distribution of species today. If we take for example the case of marsupials, we see that this primitive group of mammals is found in the Americas and Australasia. Marsupials are not renowned as strong swimmers so this raises the questions as to how two populations came to be separated by the Pacific Ocean if they evolved from a common ancestor. However, this problem is resolved if we remember that the Earth’s continents have not remained stationary over time but have drifted around the surface of the Earth. During the Jurassic Period, 160 million years ago, all the Southern Hemisphere landmasses were joined together and you could have walked from Australia to South America across what is present day Antarctica. Fossil evidence shows that marsupials evolved in the Jurassic but after the continents started to break-up, the marsupials must have got separated into two populations, one in the Americas and the other in Australasia. In fact fossil marsupials have even been found in Antarctica and South Africa as well, providing evidence that that these continents acted as a land bridge connecting the two populations for a time.</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A80359F-AB77-4EA7-8259-679B24E42E98}" type="slidenum">
              <a:rPr lang="en-US" altLang="en-US" sz="1200"/>
              <a:pPr/>
              <a:t>57</a:t>
            </a:fld>
            <a:endParaRPr lang="en-US" altLang="en-US" sz="1200"/>
          </a:p>
        </p:txBody>
      </p:sp>
    </p:spTree>
    <p:extLst>
      <p:ext uri="{BB962C8B-B14F-4D97-AF65-F5344CB8AC3E}">
        <p14:creationId xmlns:p14="http://schemas.microsoft.com/office/powerpoint/2010/main" val="3893710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ea typeface="ＭＳ Ｐゴシック" panose="020B0600070205080204" pitchFamily="34" charset="-128"/>
              </a:rPr>
              <a:t>Another</a:t>
            </a:r>
            <a:r>
              <a:rPr lang="en-GB" altLang="en-US" baseline="0" dirty="0">
                <a:latin typeface="Arial" panose="020B0604020202020204" pitchFamily="34" charset="0"/>
                <a:ea typeface="ＭＳ Ｐゴシック" panose="020B0600070205080204" pitchFamily="34" charset="-128"/>
              </a:rPr>
              <a:t> </a:t>
            </a:r>
            <a:r>
              <a:rPr lang="en-GB" altLang="en-US" dirty="0">
                <a:latin typeface="Arial" panose="020B0604020202020204" pitchFamily="34" charset="0"/>
                <a:ea typeface="ＭＳ Ｐゴシック" panose="020B0600070205080204" pitchFamily="34" charset="-128"/>
              </a:rPr>
              <a:t>convincing piece of evidence for evolution is the familiar way that bacteria may become resistant to antibiotics. Bacteria have a fast life cycle and can produce a new generation every 4 hours. As natural selection acts on each generation this means bacteria can rapidly respond to environmental pressures. In effect the antibiotics act to weed out those bacteria with low resistance in each generation. Only bacteria with high resistance survive and pass their alleles to the next generation. Consequently, in just a short time, natural selection increases the resistance level of the bacteria population. This is an example of evolution in action amongst the simplest organisms on our planet – and then having an impact on the most complex organisms!</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F357D4B-4501-4A7A-B96D-9D1BA0A029B6}" type="slidenum">
              <a:rPr lang="en-US" altLang="en-US" sz="1200"/>
              <a:pPr/>
              <a:t>58</a:t>
            </a:fld>
            <a:endParaRPr lang="en-US" altLang="en-US" sz="1200"/>
          </a:p>
        </p:txBody>
      </p:sp>
    </p:spTree>
    <p:extLst>
      <p:ext uri="{BB962C8B-B14F-4D97-AF65-F5344CB8AC3E}">
        <p14:creationId xmlns:p14="http://schemas.microsoft.com/office/powerpoint/2010/main" val="1685099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5/3/2017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44476"/>
            <a:ext cx="11180233" cy="1431925"/>
          </a:xfrm>
        </p:spPr>
        <p:txBody>
          <a:bodyPr/>
          <a:lstStyle/>
          <a:p>
            <a:r>
              <a:rPr lang="en-US"/>
              <a:t>Click to edit Master title style</a:t>
            </a:r>
          </a:p>
        </p:txBody>
      </p:sp>
      <p:sp>
        <p:nvSpPr>
          <p:cNvPr id="3" name="Content Placeholder 2"/>
          <p:cNvSpPr>
            <a:spLocks noGrp="1"/>
          </p:cNvSpPr>
          <p:nvPr>
            <p:ph sz="half" idx="1"/>
          </p:nvPr>
        </p:nvSpPr>
        <p:spPr>
          <a:xfrm>
            <a:off x="1117601" y="1905000"/>
            <a:ext cx="5236633"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557434" y="1905000"/>
            <a:ext cx="5236633"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557434" y="4076700"/>
            <a:ext cx="5236633"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117601" y="6245225"/>
            <a:ext cx="2535767"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4572000" y="6245225"/>
            <a:ext cx="38608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9249834" y="6245225"/>
            <a:ext cx="2535767" cy="476250"/>
          </a:xfrm>
        </p:spPr>
        <p:txBody>
          <a:bodyPr/>
          <a:lstStyle>
            <a:lvl1pPr>
              <a:defRPr/>
            </a:lvl1pPr>
          </a:lstStyle>
          <a:p>
            <a:fld id="{58DC6BC7-4F6D-4805-89D3-98D27EAF41D4}" type="slidenum">
              <a:rPr lang="en-US" altLang="en-US"/>
              <a:pPr/>
              <a:t>‹#›</a:t>
            </a:fld>
            <a:endParaRPr lang="en-US" altLang="en-US"/>
          </a:p>
        </p:txBody>
      </p:sp>
    </p:spTree>
    <p:extLst>
      <p:ext uri="{BB962C8B-B14F-4D97-AF65-F5344CB8AC3E}">
        <p14:creationId xmlns:p14="http://schemas.microsoft.com/office/powerpoint/2010/main" val="2468735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44476"/>
            <a:ext cx="11180233" cy="1431925"/>
          </a:xfrm>
        </p:spPr>
        <p:txBody>
          <a:bodyPr/>
          <a:lstStyle/>
          <a:p>
            <a:r>
              <a:rPr lang="en-US"/>
              <a:t>Click to edit Master title style</a:t>
            </a:r>
          </a:p>
        </p:txBody>
      </p:sp>
      <p:sp>
        <p:nvSpPr>
          <p:cNvPr id="3" name="Text Placeholder 2"/>
          <p:cNvSpPr>
            <a:spLocks noGrp="1"/>
          </p:cNvSpPr>
          <p:nvPr>
            <p:ph type="body" sz="half" idx="1"/>
          </p:nvPr>
        </p:nvSpPr>
        <p:spPr>
          <a:xfrm>
            <a:off x="1117601" y="1905000"/>
            <a:ext cx="5236633"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557434" y="1905000"/>
            <a:ext cx="5236633"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557434" y="4076700"/>
            <a:ext cx="5236633"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117601" y="6245225"/>
            <a:ext cx="2535767"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4572000" y="6245225"/>
            <a:ext cx="38608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9249834" y="6245225"/>
            <a:ext cx="2535767" cy="476250"/>
          </a:xfrm>
        </p:spPr>
        <p:txBody>
          <a:bodyPr/>
          <a:lstStyle>
            <a:lvl1pPr>
              <a:defRPr/>
            </a:lvl1pPr>
          </a:lstStyle>
          <a:p>
            <a:fld id="{E5323D6D-6F53-4EA8-8ED1-9925BC3A26E6}" type="slidenum">
              <a:rPr lang="en-US" altLang="en-US"/>
              <a:pPr/>
              <a:t>‹#›</a:t>
            </a:fld>
            <a:endParaRPr lang="en-US" altLang="en-US"/>
          </a:p>
        </p:txBody>
      </p:sp>
    </p:spTree>
    <p:extLst>
      <p:ext uri="{BB962C8B-B14F-4D97-AF65-F5344CB8AC3E}">
        <p14:creationId xmlns:p14="http://schemas.microsoft.com/office/powerpoint/2010/main" val="1514815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44476"/>
            <a:ext cx="11180233" cy="1431925"/>
          </a:xfrm>
        </p:spPr>
        <p:txBody>
          <a:bodyPr/>
          <a:lstStyle/>
          <a:p>
            <a:r>
              <a:rPr lang="en-US"/>
              <a:t>Click to edit Master title style</a:t>
            </a:r>
          </a:p>
        </p:txBody>
      </p:sp>
      <p:sp>
        <p:nvSpPr>
          <p:cNvPr id="3" name="Text Placeholder 2"/>
          <p:cNvSpPr>
            <a:spLocks noGrp="1"/>
          </p:cNvSpPr>
          <p:nvPr>
            <p:ph type="body" sz="half" idx="1"/>
          </p:nvPr>
        </p:nvSpPr>
        <p:spPr>
          <a:xfrm>
            <a:off x="1117601" y="1905000"/>
            <a:ext cx="5236633"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7434" y="1905000"/>
            <a:ext cx="5236633"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17601" y="6245225"/>
            <a:ext cx="2535767"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572000" y="6245225"/>
            <a:ext cx="38608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9249834" y="6245225"/>
            <a:ext cx="2535767" cy="476250"/>
          </a:xfrm>
        </p:spPr>
        <p:txBody>
          <a:bodyPr/>
          <a:lstStyle>
            <a:lvl1pPr>
              <a:defRPr/>
            </a:lvl1pPr>
          </a:lstStyle>
          <a:p>
            <a:fld id="{C6C0C1B8-7FE7-47AE-9F81-C33996BE9C60}" type="slidenum">
              <a:rPr lang="en-US" altLang="en-US"/>
              <a:pPr/>
              <a:t>‹#›</a:t>
            </a:fld>
            <a:endParaRPr lang="en-US" altLang="en-US"/>
          </a:p>
        </p:txBody>
      </p:sp>
    </p:spTree>
    <p:extLst>
      <p:ext uri="{BB962C8B-B14F-4D97-AF65-F5344CB8AC3E}">
        <p14:creationId xmlns:p14="http://schemas.microsoft.com/office/powerpoint/2010/main" val="57198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5/3/2017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70" r:id="rId18"/>
    <p:sldLayoutId id="2147483671" r:id="rId19"/>
    <p:sldLayoutId id="2147483672" r:id="rId20"/>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ps.pearsoncustom.com/wps/media/objects/3014/3087289/Web_Tutorials/17_A02.sw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9.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0.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1.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32.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33.wmf"/></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png"/></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5125" y="196878"/>
            <a:ext cx="6815669" cy="872069"/>
          </a:xfrm>
        </p:spPr>
        <p:txBody>
          <a:bodyPr/>
          <a:lstStyle/>
          <a:p>
            <a:r>
              <a:rPr lang="en-US" dirty="0"/>
              <a:t>Evolution</a:t>
            </a:r>
          </a:p>
        </p:txBody>
      </p:sp>
      <p:pic>
        <p:nvPicPr>
          <p:cNvPr id="4" name="Picture 9" descr="DNA_double_helix_vertika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5125" y="1635617"/>
            <a:ext cx="1980380" cy="37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SilurianTrilobite.jpg"/>
          <p:cNvPicPr>
            <a:picLocks noChangeAspect="1"/>
          </p:cNvPicPr>
          <p:nvPr/>
        </p:nvPicPr>
        <p:blipFill>
          <a:blip r:embed="rId3">
            <a:extLst>
              <a:ext uri="{28A0092B-C50C-407E-A947-70E740481C1C}">
                <a14:useLocalDpi xmlns:a14="http://schemas.microsoft.com/office/drawing/2010/main" val="0"/>
              </a:ext>
            </a:extLst>
          </a:blip>
          <a:srcRect l="22922" t="6567" r="16629"/>
          <a:stretch>
            <a:fillRect/>
          </a:stretch>
        </p:blipFill>
        <p:spPr bwMode="auto">
          <a:xfrm>
            <a:off x="4995653" y="1635617"/>
            <a:ext cx="1955377" cy="3702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Charles_Darwin_portrat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83625" y="1635617"/>
            <a:ext cx="2511832" cy="378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2948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520824" y="466418"/>
            <a:ext cx="11180233" cy="1431925"/>
          </a:xfrm>
        </p:spPr>
        <p:txBody>
          <a:bodyPr/>
          <a:lstStyle/>
          <a:p>
            <a:pPr eaLnBrk="1" hangingPunct="1"/>
            <a:r>
              <a:rPr lang="en-US" altLang="en-US" sz="4000" dirty="0">
                <a:solidFill>
                  <a:schemeClr val="tx1"/>
                </a:solidFill>
              </a:rPr>
              <a:t>How did tortoises and birds differ among the Islands of the Galapagos?</a:t>
            </a:r>
          </a:p>
        </p:txBody>
      </p:sp>
      <p:sp>
        <p:nvSpPr>
          <p:cNvPr id="25603" name="Rectangle 3"/>
          <p:cNvSpPr>
            <a:spLocks noGrp="1" noRot="1" noChangeArrowheads="1"/>
          </p:cNvSpPr>
          <p:nvPr>
            <p:ph type="body" sz="half" idx="1"/>
          </p:nvPr>
        </p:nvSpPr>
        <p:spPr>
          <a:xfrm>
            <a:off x="7924800" y="2133600"/>
            <a:ext cx="2743200" cy="3962400"/>
          </a:xfrm>
        </p:spPr>
        <p:txBody>
          <a:bodyPr/>
          <a:lstStyle/>
          <a:p>
            <a:pPr eaLnBrk="1" hangingPunct="1">
              <a:lnSpc>
                <a:spcPct val="90000"/>
              </a:lnSpc>
              <a:buFontTx/>
              <a:buNone/>
            </a:pPr>
            <a:r>
              <a:rPr lang="en-US" altLang="en-US" sz="2800" dirty="0">
                <a:solidFill>
                  <a:schemeClr val="tx1"/>
                </a:solidFill>
              </a:rPr>
              <a:t>Each island had its own type of tortoises and birds that were clearly different from those living on the other islands.</a:t>
            </a:r>
          </a:p>
        </p:txBody>
      </p:sp>
      <p:pic>
        <p:nvPicPr>
          <p:cNvPr id="25604" name="Picture 7" descr="darwin_finches"/>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236738" y="1753495"/>
            <a:ext cx="6324600" cy="4918075"/>
          </a:xfrm>
          <a:noFill/>
        </p:spPr>
      </p:pic>
    </p:spTree>
    <p:extLst>
      <p:ext uri="{BB962C8B-B14F-4D97-AF65-F5344CB8AC3E}">
        <p14:creationId xmlns:p14="http://schemas.microsoft.com/office/powerpoint/2010/main" val="501613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95402" y="5305426"/>
            <a:ext cx="9601196" cy="1303867"/>
          </a:xfrm>
        </p:spPr>
        <p:txBody>
          <a:bodyPr>
            <a:normAutofit/>
          </a:bodyPr>
          <a:lstStyle/>
          <a:p>
            <a:r>
              <a:rPr lang="en-US" altLang="en-US" sz="1800" dirty="0">
                <a:hlinkClick r:id="rId2"/>
              </a:rPr>
              <a:t>http://wps.pearsoncustom.com/wps/media/objects/3014/3087289/Web_Tutorials/17_A02.swf</a:t>
            </a:r>
            <a:r>
              <a:rPr lang="en-US" altLang="en-US" sz="1800" dirty="0"/>
              <a:t> </a:t>
            </a:r>
          </a:p>
        </p:txBody>
      </p:sp>
      <p:sp>
        <p:nvSpPr>
          <p:cNvPr id="26627" name="Rectangle 3"/>
          <p:cNvSpPr>
            <a:spLocks noGrp="1" noChangeArrowheads="1"/>
          </p:cNvSpPr>
          <p:nvPr>
            <p:ph type="body" idx="1"/>
          </p:nvPr>
        </p:nvSpPr>
        <p:spPr>
          <a:xfrm>
            <a:off x="1981200" y="1600200"/>
            <a:ext cx="8229600" cy="4876800"/>
          </a:xfrm>
        </p:spPr>
        <p:txBody>
          <a:bodyPr>
            <a:normAutofit/>
          </a:bodyPr>
          <a:lstStyle/>
          <a:p>
            <a:pPr>
              <a:lnSpc>
                <a:spcPct val="90000"/>
              </a:lnSpc>
            </a:pPr>
            <a:r>
              <a:rPr lang="en-US" altLang="en-US" sz="2800" dirty="0">
                <a:solidFill>
                  <a:schemeClr val="tx1"/>
                </a:solidFill>
              </a:rPr>
              <a:t>http://wps.pearsoncustom.com/wps/media/objects/3014/3087289/Web_Tutorials/17_A02.swf</a:t>
            </a:r>
          </a:p>
        </p:txBody>
      </p:sp>
      <p:pic>
        <p:nvPicPr>
          <p:cNvPr id="26628" name="Picture 10" descr="Darwin%27s_finches_by_Gou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43885"/>
            <a:ext cx="82296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55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1"/>
          <p:cNvSpPr>
            <a:spLocks noGrp="1" noRot="1" noChangeArrowheads="1"/>
          </p:cNvSpPr>
          <p:nvPr>
            <p:ph type="title"/>
          </p:nvPr>
        </p:nvSpPr>
        <p:spPr>
          <a:xfrm>
            <a:off x="-91735" y="348458"/>
            <a:ext cx="11180233" cy="1431925"/>
          </a:xfrm>
        </p:spPr>
        <p:txBody>
          <a:bodyPr/>
          <a:lstStyle/>
          <a:p>
            <a:pPr eaLnBrk="1" hangingPunct="1"/>
            <a:r>
              <a:rPr lang="en-US" altLang="en-US" dirty="0">
                <a:solidFill>
                  <a:schemeClr val="tx1"/>
                </a:solidFill>
              </a:rPr>
              <a:t>Galapagos                      Turtles</a:t>
            </a:r>
          </a:p>
        </p:txBody>
      </p:sp>
      <p:pic>
        <p:nvPicPr>
          <p:cNvPr id="28675" name="Picture 4" descr="big%20turtl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54233" y="1353344"/>
            <a:ext cx="5181600" cy="4897437"/>
          </a:xfrm>
          <a:noFill/>
        </p:spPr>
      </p:pic>
      <p:pic>
        <p:nvPicPr>
          <p:cNvPr id="28676" name="Picture 7" descr="dom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133730" y="719092"/>
            <a:ext cx="3886200" cy="2706688"/>
          </a:xfrm>
          <a:noFill/>
        </p:spPr>
      </p:pic>
      <p:pic>
        <p:nvPicPr>
          <p:cNvPr id="28677" name="Picture 10" descr="25-35"/>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429870" y="3246268"/>
            <a:ext cx="3886200" cy="2876550"/>
          </a:xfrm>
          <a:noFill/>
        </p:spPr>
      </p:pic>
      <p:sp>
        <p:nvSpPr>
          <p:cNvPr id="28678" name="Text Box 13"/>
          <p:cNvSpPr txBox="1">
            <a:spLocks noChangeArrowheads="1"/>
          </p:cNvSpPr>
          <p:nvPr/>
        </p:nvSpPr>
        <p:spPr bwMode="auto">
          <a:xfrm>
            <a:off x="9029700" y="981723"/>
            <a:ext cx="1981200" cy="461963"/>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defRPr>
            </a:lvl9pPr>
          </a:lstStyle>
          <a:p>
            <a:pPr eaLnBrk="1" hangingPunct="1"/>
            <a:r>
              <a:rPr lang="en-US" altLang="en-US" dirty="0">
                <a:solidFill>
                  <a:schemeClr val="tx1"/>
                </a:solidFill>
              </a:rPr>
              <a:t>Short Neck</a:t>
            </a:r>
          </a:p>
        </p:txBody>
      </p:sp>
      <p:sp>
        <p:nvSpPr>
          <p:cNvPr id="28679" name="Text Box 14"/>
          <p:cNvSpPr txBox="1">
            <a:spLocks noChangeArrowheads="1"/>
          </p:cNvSpPr>
          <p:nvPr/>
        </p:nvSpPr>
        <p:spPr bwMode="auto">
          <a:xfrm>
            <a:off x="6781801" y="5520432"/>
            <a:ext cx="1752600" cy="461963"/>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defRPr>
            </a:lvl9pPr>
          </a:lstStyle>
          <a:p>
            <a:pPr eaLnBrk="1" hangingPunct="1"/>
            <a:r>
              <a:rPr lang="en-US" altLang="en-US" dirty="0">
                <a:solidFill>
                  <a:schemeClr val="tx1"/>
                </a:solidFill>
              </a:rPr>
              <a:t>Long Neck</a:t>
            </a:r>
          </a:p>
        </p:txBody>
      </p:sp>
    </p:spTree>
    <p:extLst>
      <p:ext uri="{BB962C8B-B14F-4D97-AF65-F5344CB8AC3E}">
        <p14:creationId xmlns:p14="http://schemas.microsoft.com/office/powerpoint/2010/main" val="23998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marL="838200" indent="-838200"/>
            <a:r>
              <a:rPr lang="en-US" altLang="en-US" sz="3600" dirty="0" err="1">
                <a:solidFill>
                  <a:schemeClr val="tx1"/>
                </a:solidFill>
              </a:rPr>
              <a:t>Lamark</a:t>
            </a:r>
            <a:r>
              <a:rPr lang="en-US" altLang="en-US" sz="3600" dirty="0">
                <a:solidFill>
                  <a:schemeClr val="tx1"/>
                </a:solidFill>
              </a:rPr>
              <a:t> &amp; the Theory of Acquired Characteristics</a:t>
            </a:r>
          </a:p>
        </p:txBody>
      </p:sp>
      <p:sp>
        <p:nvSpPr>
          <p:cNvPr id="29699" name="Rectangle 3"/>
          <p:cNvSpPr>
            <a:spLocks noGrp="1" noRot="1" noChangeArrowheads="1"/>
          </p:cNvSpPr>
          <p:nvPr>
            <p:ph type="body" sz="half" idx="1"/>
          </p:nvPr>
        </p:nvSpPr>
        <p:spPr>
          <a:xfrm>
            <a:off x="674703" y="1600200"/>
            <a:ext cx="4735497" cy="4800600"/>
          </a:xfrm>
        </p:spPr>
        <p:txBody>
          <a:bodyPr/>
          <a:lstStyle/>
          <a:p>
            <a:pPr marL="660400" indent="-660400"/>
            <a:r>
              <a:rPr lang="en-US" altLang="en-US" dirty="0" err="1">
                <a:solidFill>
                  <a:schemeClr val="tx1"/>
                </a:solidFill>
              </a:rPr>
              <a:t>Lamark</a:t>
            </a:r>
            <a:r>
              <a:rPr lang="en-US" altLang="en-US" dirty="0">
                <a:solidFill>
                  <a:schemeClr val="tx1"/>
                </a:solidFill>
              </a:rPr>
              <a:t> said organisms acquired traits by using their bodies in new ways.</a:t>
            </a:r>
          </a:p>
          <a:p>
            <a:pPr marL="660400" indent="-660400">
              <a:buNone/>
            </a:pPr>
            <a:endParaRPr lang="en-US" altLang="en-US" dirty="0">
              <a:solidFill>
                <a:schemeClr val="tx1"/>
              </a:solidFill>
            </a:endParaRPr>
          </a:p>
          <a:p>
            <a:pPr marL="660400" indent="-660400"/>
            <a:r>
              <a:rPr lang="en-US" altLang="en-US" dirty="0">
                <a:solidFill>
                  <a:schemeClr val="tx1"/>
                </a:solidFill>
              </a:rPr>
              <a:t>These new characteristics were passed to offspring.</a:t>
            </a:r>
          </a:p>
          <a:p>
            <a:pPr marL="660400" indent="-660400">
              <a:buNone/>
            </a:pPr>
            <a:endParaRPr lang="en-US" altLang="en-US" dirty="0">
              <a:solidFill>
                <a:schemeClr val="tx1"/>
              </a:solidFill>
            </a:endParaRPr>
          </a:p>
          <a:p>
            <a:pPr marL="660400" indent="-660400"/>
            <a:r>
              <a:rPr lang="en-US" altLang="en-US" dirty="0" err="1">
                <a:solidFill>
                  <a:schemeClr val="tx1"/>
                </a:solidFill>
              </a:rPr>
              <a:t>Lamark</a:t>
            </a:r>
            <a:r>
              <a:rPr lang="en-US" altLang="en-US" dirty="0">
                <a:solidFill>
                  <a:schemeClr val="tx1"/>
                </a:solidFill>
              </a:rPr>
              <a:t> was totally wrong!</a:t>
            </a:r>
          </a:p>
        </p:txBody>
      </p:sp>
      <p:pic>
        <p:nvPicPr>
          <p:cNvPr id="29700" name="Picture 5" descr="girafe_lamar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57800" y="2057401"/>
            <a:ext cx="5410200" cy="3870325"/>
          </a:xfrm>
          <a:noFill/>
        </p:spPr>
      </p:pic>
    </p:spTree>
    <p:extLst>
      <p:ext uri="{BB962C8B-B14F-4D97-AF65-F5344CB8AC3E}">
        <p14:creationId xmlns:p14="http://schemas.microsoft.com/office/powerpoint/2010/main" val="2549264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normAutofit/>
          </a:bodyPr>
          <a:lstStyle/>
          <a:p>
            <a:pPr eaLnBrk="1" hangingPunct="1"/>
            <a:r>
              <a:rPr lang="en-US" altLang="en-US" dirty="0">
                <a:solidFill>
                  <a:schemeClr val="tx1"/>
                </a:solidFill>
              </a:rPr>
              <a:t>Evolution is a Theory – Just like Gravity!  Right?</a:t>
            </a:r>
          </a:p>
        </p:txBody>
      </p:sp>
      <p:sp>
        <p:nvSpPr>
          <p:cNvPr id="30723" name="Rectangle 3"/>
          <p:cNvSpPr>
            <a:spLocks noGrp="1" noRot="1" noChangeArrowheads="1"/>
          </p:cNvSpPr>
          <p:nvPr>
            <p:ph type="body" sz="half" idx="1"/>
          </p:nvPr>
        </p:nvSpPr>
        <p:spPr>
          <a:xfrm>
            <a:off x="1828800" y="1752600"/>
            <a:ext cx="7772400" cy="4191000"/>
          </a:xfrm>
        </p:spPr>
        <p:txBody>
          <a:bodyPr/>
          <a:lstStyle/>
          <a:p>
            <a:pPr eaLnBrk="1" hangingPunct="1"/>
            <a:r>
              <a:rPr lang="en-US" altLang="en-US" dirty="0">
                <a:solidFill>
                  <a:schemeClr val="tx1"/>
                </a:solidFill>
              </a:rPr>
              <a:t>Evolution is a well supported explanation of phenomena that have occurred in the natural world.</a:t>
            </a:r>
          </a:p>
          <a:p>
            <a:pPr eaLnBrk="1" hangingPunct="1">
              <a:buFontTx/>
              <a:buNone/>
            </a:pPr>
            <a:endParaRPr lang="en-US" altLang="en-US" dirty="0">
              <a:solidFill>
                <a:schemeClr val="tx1"/>
              </a:solidFill>
            </a:endParaRPr>
          </a:p>
          <a:p>
            <a:pPr eaLnBrk="1" hangingPunct="1"/>
            <a:r>
              <a:rPr lang="en-US" altLang="en-US" dirty="0">
                <a:solidFill>
                  <a:schemeClr val="tx1"/>
                </a:solidFill>
              </a:rPr>
              <a:t>A theory in science is a well-tested hypothesis, not just a guess.</a:t>
            </a:r>
          </a:p>
        </p:txBody>
      </p:sp>
    </p:spTree>
    <p:extLst>
      <p:ext uri="{BB962C8B-B14F-4D97-AF65-F5344CB8AC3E}">
        <p14:creationId xmlns:p14="http://schemas.microsoft.com/office/powerpoint/2010/main" val="2174903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txlh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2530761"/>
            <a:ext cx="220980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descr="longho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264" y="3923519"/>
            <a:ext cx="3048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bev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6428" y="2551071"/>
            <a:ext cx="26289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5"/>
          <p:cNvSpPr>
            <a:spLocks noGrp="1" noRot="1" noChangeArrowheads="1"/>
          </p:cNvSpPr>
          <p:nvPr>
            <p:ph type="title"/>
          </p:nvPr>
        </p:nvSpPr>
        <p:spPr>
          <a:xfrm>
            <a:off x="1839157" y="443633"/>
            <a:ext cx="8229600" cy="914400"/>
          </a:xfrm>
        </p:spPr>
        <p:txBody>
          <a:bodyPr/>
          <a:lstStyle/>
          <a:p>
            <a:pPr eaLnBrk="1" hangingPunct="1"/>
            <a:r>
              <a:rPr lang="en-US" altLang="en-US" dirty="0">
                <a:solidFill>
                  <a:schemeClr val="tx1"/>
                </a:solidFill>
              </a:rPr>
              <a:t>Artificial Selection </a:t>
            </a:r>
          </a:p>
        </p:txBody>
      </p:sp>
      <p:sp>
        <p:nvSpPr>
          <p:cNvPr id="31750" name="Rectangle 6"/>
          <p:cNvSpPr>
            <a:spLocks noGrp="1" noRot="1" noChangeArrowheads="1"/>
          </p:cNvSpPr>
          <p:nvPr>
            <p:ph type="body" idx="1"/>
          </p:nvPr>
        </p:nvSpPr>
        <p:spPr>
          <a:xfrm>
            <a:off x="1981200" y="1160315"/>
            <a:ext cx="8229600" cy="4525963"/>
          </a:xfrm>
        </p:spPr>
        <p:txBody>
          <a:bodyPr/>
          <a:lstStyle/>
          <a:p>
            <a:pPr eaLnBrk="1" hangingPunct="1"/>
            <a:r>
              <a:rPr lang="en-US" altLang="en-US" dirty="0">
                <a:solidFill>
                  <a:schemeClr val="tx1"/>
                </a:solidFill>
              </a:rPr>
              <a:t>Nature provides variation.  Humans select variations that are useful. </a:t>
            </a:r>
          </a:p>
          <a:p>
            <a:pPr eaLnBrk="1" hangingPunct="1"/>
            <a:r>
              <a:rPr lang="en-US" altLang="en-US" dirty="0">
                <a:solidFill>
                  <a:schemeClr val="tx1"/>
                </a:solidFill>
              </a:rPr>
              <a:t>For example, a farmer breeds only his best livestock.</a:t>
            </a:r>
          </a:p>
        </p:txBody>
      </p:sp>
      <p:pic>
        <p:nvPicPr>
          <p:cNvPr id="31751" name="Picture 7" descr="99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7957" y="1628775"/>
            <a:ext cx="2641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8" descr="sidebar_longhor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9657" y="3615544"/>
            <a:ext cx="24765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6735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normAutofit/>
          </a:bodyPr>
          <a:lstStyle/>
          <a:p>
            <a:pPr eaLnBrk="1" hangingPunct="1"/>
            <a:r>
              <a:rPr lang="en-US" altLang="en-US" dirty="0">
                <a:solidFill>
                  <a:schemeClr val="tx1"/>
                </a:solidFill>
              </a:rPr>
              <a:t>  Natural Selection and Species Fitness</a:t>
            </a:r>
          </a:p>
        </p:txBody>
      </p:sp>
      <p:sp>
        <p:nvSpPr>
          <p:cNvPr id="32771" name="Rectangle 3"/>
          <p:cNvSpPr>
            <a:spLocks noGrp="1" noRot="1" noChangeArrowheads="1"/>
          </p:cNvSpPr>
          <p:nvPr>
            <p:ph type="body" idx="1"/>
          </p:nvPr>
        </p:nvSpPr>
        <p:spPr>
          <a:xfrm>
            <a:off x="1910178" y="2636837"/>
            <a:ext cx="8229600" cy="4221163"/>
          </a:xfrm>
        </p:spPr>
        <p:txBody>
          <a:bodyPr/>
          <a:lstStyle/>
          <a:p>
            <a:pPr eaLnBrk="1" hangingPunct="1"/>
            <a:r>
              <a:rPr lang="en-US" altLang="en-US" sz="3600" dirty="0">
                <a:solidFill>
                  <a:schemeClr val="tx1"/>
                </a:solidFill>
              </a:rPr>
              <a:t>Overtime, natural selection results in changes in the inherited characteristics of a population.  </a:t>
            </a:r>
          </a:p>
          <a:p>
            <a:pPr eaLnBrk="1" hangingPunct="1"/>
            <a:r>
              <a:rPr lang="en-US" altLang="en-US" sz="3600" dirty="0">
                <a:solidFill>
                  <a:schemeClr val="tx1"/>
                </a:solidFill>
              </a:rPr>
              <a:t>These changes increase a species fitness (survival rate).</a:t>
            </a:r>
          </a:p>
          <a:p>
            <a:pPr eaLnBrk="1" hangingPunct="1"/>
            <a:endParaRPr lang="en-US" altLang="en-US" sz="3600" dirty="0">
              <a:solidFill>
                <a:schemeClr val="tx1"/>
              </a:solidFill>
            </a:endParaRPr>
          </a:p>
        </p:txBody>
      </p:sp>
    </p:spTree>
    <p:extLst>
      <p:ext uri="{BB962C8B-B14F-4D97-AF65-F5344CB8AC3E}">
        <p14:creationId xmlns:p14="http://schemas.microsoft.com/office/powerpoint/2010/main" val="1800208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1524000" y="266331"/>
            <a:ext cx="8385175" cy="1431925"/>
          </a:xfrm>
        </p:spPr>
        <p:txBody>
          <a:bodyPr/>
          <a:lstStyle/>
          <a:p>
            <a:pPr eaLnBrk="1" hangingPunct="1"/>
            <a:r>
              <a:rPr lang="en-US" altLang="en-US" dirty="0">
                <a:solidFill>
                  <a:schemeClr val="tx1"/>
                </a:solidFill>
              </a:rPr>
              <a:t>	Natural Selection</a:t>
            </a:r>
          </a:p>
        </p:txBody>
      </p:sp>
      <p:sp>
        <p:nvSpPr>
          <p:cNvPr id="33795" name="Rectangle 3"/>
          <p:cNvSpPr>
            <a:spLocks noGrp="1" noRot="1" noChangeArrowheads="1"/>
          </p:cNvSpPr>
          <p:nvPr>
            <p:ph type="body" sz="half" idx="1"/>
          </p:nvPr>
        </p:nvSpPr>
        <p:spPr>
          <a:xfrm>
            <a:off x="1142260" y="2646286"/>
            <a:ext cx="4038600" cy="5410200"/>
          </a:xfrm>
        </p:spPr>
        <p:txBody>
          <a:bodyPr/>
          <a:lstStyle/>
          <a:p>
            <a:pPr eaLnBrk="1" hangingPunct="1">
              <a:buFontTx/>
              <a:buNone/>
            </a:pPr>
            <a:r>
              <a:rPr lang="en-US" altLang="en-US" dirty="0">
                <a:solidFill>
                  <a:schemeClr val="tx1"/>
                </a:solidFill>
              </a:rPr>
              <a:t>The traits that help an organism survive in a particular environment are “selected” in natural selection.</a:t>
            </a:r>
          </a:p>
        </p:txBody>
      </p:sp>
      <p:pic>
        <p:nvPicPr>
          <p:cNvPr id="33796" name="Picture 15" descr="nat-sel"/>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798598" y="1303907"/>
            <a:ext cx="5029200" cy="4914900"/>
          </a:xfrm>
        </p:spPr>
      </p:pic>
    </p:spTree>
    <p:extLst>
      <p:ext uri="{BB962C8B-B14F-4D97-AF65-F5344CB8AC3E}">
        <p14:creationId xmlns:p14="http://schemas.microsoft.com/office/powerpoint/2010/main" val="2482958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Natural selection, in a nutshel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457200"/>
            <a:ext cx="9144000" cy="6051550"/>
          </a:xfrm>
          <a:noFill/>
        </p:spPr>
      </p:pic>
    </p:spTree>
    <p:extLst>
      <p:ext uri="{BB962C8B-B14F-4D97-AF65-F5344CB8AC3E}">
        <p14:creationId xmlns:p14="http://schemas.microsoft.com/office/powerpoint/2010/main" val="2311911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Natural selection, in a nutshel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990600"/>
            <a:ext cx="9144000" cy="4738688"/>
          </a:xfrm>
          <a:noFill/>
        </p:spPr>
      </p:pic>
    </p:spTree>
    <p:extLst>
      <p:ext uri="{BB962C8B-B14F-4D97-AF65-F5344CB8AC3E}">
        <p14:creationId xmlns:p14="http://schemas.microsoft.com/office/powerpoint/2010/main" val="2899472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875763"/>
            <a:ext cx="9601196" cy="5000105"/>
          </a:xfrm>
        </p:spPr>
        <p:txBody>
          <a:bodyPr>
            <a:normAutofit fontScale="92500"/>
          </a:bodyPr>
          <a:lstStyle/>
          <a:p>
            <a:endParaRPr lang="en-GB" altLang="en-US" dirty="0">
              <a:latin typeface="Arial" panose="020B0604020202020204" pitchFamily="34" charset="0"/>
              <a:ea typeface="ＭＳ Ｐゴシック" panose="020B0600070205080204" pitchFamily="34" charset="-128"/>
            </a:endParaRPr>
          </a:p>
          <a:p>
            <a:endParaRPr lang="en-GB" altLang="en-US" dirty="0">
              <a:latin typeface="Arial" panose="020B0604020202020204" pitchFamily="34" charset="0"/>
              <a:ea typeface="ＭＳ Ｐゴシック" panose="020B0600070205080204" pitchFamily="34" charset="-128"/>
            </a:endParaRPr>
          </a:p>
          <a:p>
            <a:endParaRPr lang="en-GB" altLang="en-US" dirty="0">
              <a:latin typeface="Arial" panose="020B0604020202020204" pitchFamily="34" charset="0"/>
              <a:ea typeface="ＭＳ Ｐゴシック" panose="020B0600070205080204" pitchFamily="34" charset="-128"/>
            </a:endParaRPr>
          </a:p>
          <a:p>
            <a:endParaRPr lang="en-GB" altLang="en-US" dirty="0">
              <a:latin typeface="Arial" panose="020B0604020202020204" pitchFamily="34" charset="0"/>
              <a:ea typeface="ＭＳ Ｐゴシック" panose="020B0600070205080204" pitchFamily="34" charset="-128"/>
            </a:endParaRPr>
          </a:p>
          <a:p>
            <a:r>
              <a:rPr lang="en-GB" altLang="en-US" dirty="0">
                <a:latin typeface="Arial" panose="020B0604020202020204" pitchFamily="34" charset="0"/>
                <a:ea typeface="ＭＳ Ｐゴシック" panose="020B0600070205080204" pitchFamily="34" charset="-128"/>
              </a:rPr>
              <a:t>Evolution is an important concept. The theory of evolution suggests that all living things arose from a single common ancestor in the distant past and that life continues to diversify today as new species appear. </a:t>
            </a:r>
          </a:p>
          <a:p>
            <a:r>
              <a:rPr lang="en-GB" altLang="en-US" dirty="0">
                <a:latin typeface="Arial" panose="020B0604020202020204" pitchFamily="34" charset="0"/>
                <a:ea typeface="ＭＳ Ｐゴシック" panose="020B0600070205080204" pitchFamily="34" charset="-128"/>
              </a:rPr>
              <a:t>Evolution explains why we can classify organisms into different groups because some organisms are more closely related than others. </a:t>
            </a:r>
          </a:p>
          <a:p>
            <a:r>
              <a:rPr lang="en-GB" altLang="en-US" dirty="0">
                <a:latin typeface="Arial" panose="020B0604020202020204" pitchFamily="34" charset="0"/>
                <a:ea typeface="ＭＳ Ｐゴシック" panose="020B0600070205080204" pitchFamily="34" charset="-128"/>
              </a:rPr>
              <a:t>Evolution explains why the cells of all organisms operate with the same kind of biochemical mechanism providing evidence of a common ancestor.  </a:t>
            </a:r>
          </a:p>
        </p:txBody>
      </p:sp>
      <p:sp>
        <p:nvSpPr>
          <p:cNvPr id="4" name="Title 1"/>
          <p:cNvSpPr txBox="1">
            <a:spLocks/>
          </p:cNvSpPr>
          <p:nvPr/>
        </p:nvSpPr>
        <p:spPr>
          <a:xfrm>
            <a:off x="2688164" y="875763"/>
            <a:ext cx="6815669" cy="87206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What is Evolution?</a:t>
            </a:r>
          </a:p>
        </p:txBody>
      </p:sp>
    </p:spTree>
    <p:extLst>
      <p:ext uri="{BB962C8B-B14F-4D97-AF65-F5344CB8AC3E}">
        <p14:creationId xmlns:p14="http://schemas.microsoft.com/office/powerpoint/2010/main" val="978375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Natural selection, in a nutshel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762001"/>
            <a:ext cx="9144000" cy="5407025"/>
          </a:xfrm>
          <a:noFill/>
        </p:spPr>
      </p:pic>
    </p:spTree>
    <p:extLst>
      <p:ext uri="{BB962C8B-B14F-4D97-AF65-F5344CB8AC3E}">
        <p14:creationId xmlns:p14="http://schemas.microsoft.com/office/powerpoint/2010/main" val="2807550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828800" y="381000"/>
          <a:ext cx="8534400" cy="6172200"/>
        </p:xfrm>
        <a:graphic>
          <a:graphicData uri="http://schemas.openxmlformats.org/presentationml/2006/ole">
            <mc:AlternateContent xmlns:mc="http://schemas.openxmlformats.org/markup-compatibility/2006">
              <mc:Choice xmlns:v="urn:schemas-microsoft-com:vml" Requires="v">
                <p:oleObj spid="_x0000_s1028" name="Slide" r:id="rId3" imgW="3649680" imgH="2736720" progId="PowerPoint.Slide.8">
                  <p:embed/>
                </p:oleObj>
              </mc:Choice>
              <mc:Fallback>
                <p:oleObj name="Slide" r:id="rId3" imgW="3649680" imgH="2736720" progId="PowerPoint.Slide.8">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81000"/>
                        <a:ext cx="85344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94599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2057400" y="457200"/>
          <a:ext cx="8077200" cy="6019800"/>
        </p:xfrm>
        <a:graphic>
          <a:graphicData uri="http://schemas.openxmlformats.org/presentationml/2006/ole">
            <mc:AlternateContent xmlns:mc="http://schemas.openxmlformats.org/markup-compatibility/2006">
              <mc:Choice xmlns:v="urn:schemas-microsoft-com:vml" Requires="v">
                <p:oleObj spid="_x0000_s2052" name="Slide" r:id="rId3" imgW="3900600" imgH="2925720" progId="PowerPoint.Slide.8">
                  <p:embed/>
                </p:oleObj>
              </mc:Choice>
              <mc:Fallback>
                <p:oleObj name="Slide" r:id="rId3" imgW="3900600" imgH="2925720" progId="PowerPoint.Slide.8">
                  <p:embed/>
                  <p:pic>
                    <p:nvPicPr>
                      <p:cNvPr id="20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57200"/>
                        <a:ext cx="80772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43104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905000" y="381000"/>
          <a:ext cx="8305800" cy="6096000"/>
        </p:xfrm>
        <a:graphic>
          <a:graphicData uri="http://schemas.openxmlformats.org/presentationml/2006/ole">
            <mc:AlternateContent xmlns:mc="http://schemas.openxmlformats.org/markup-compatibility/2006">
              <mc:Choice xmlns:v="urn:schemas-microsoft-com:vml" Requires="v">
                <p:oleObj spid="_x0000_s3076" name="Slide" r:id="rId3" imgW="4406760" imgH="3305160" progId="PowerPoint.Slide.8">
                  <p:embed/>
                </p:oleObj>
              </mc:Choice>
              <mc:Fallback>
                <p:oleObj name="Slide" r:id="rId3" imgW="4406760" imgH="3305160" progId="PowerPoint.Slide.8">
                  <p:embed/>
                  <p:pic>
                    <p:nvPicPr>
                      <p:cNvPr id="30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81000"/>
                        <a:ext cx="83058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44285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1981200" y="228601"/>
          <a:ext cx="8382000" cy="6386513"/>
        </p:xfrm>
        <a:graphic>
          <a:graphicData uri="http://schemas.openxmlformats.org/presentationml/2006/ole">
            <mc:AlternateContent xmlns:mc="http://schemas.openxmlformats.org/markup-compatibility/2006">
              <mc:Choice xmlns:v="urn:schemas-microsoft-com:vml" Requires="v">
                <p:oleObj spid="_x0000_s4100" name="Slide" r:id="rId3" imgW="4529160" imgH="3397320" progId="PowerPoint.Slide.8">
                  <p:embed/>
                </p:oleObj>
              </mc:Choice>
              <mc:Fallback>
                <p:oleObj name="Slide" r:id="rId3" imgW="4529160" imgH="3397320" progId="PowerPoint.Slide.8">
                  <p:embed/>
                  <p:pic>
                    <p:nvPicPr>
                      <p:cNvPr id="409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28601"/>
                        <a:ext cx="8382000" cy="638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36884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1981200" y="533400"/>
          <a:ext cx="8229600" cy="5791200"/>
        </p:xfrm>
        <a:graphic>
          <a:graphicData uri="http://schemas.openxmlformats.org/presentationml/2006/ole">
            <mc:AlternateContent xmlns:mc="http://schemas.openxmlformats.org/markup-compatibility/2006">
              <mc:Choice xmlns:v="urn:schemas-microsoft-com:vml" Requires="v">
                <p:oleObj spid="_x0000_s5124" name="Slide" r:id="rId3" imgW="4495680" imgH="3371760" progId="PowerPoint.Slide.8">
                  <p:embed/>
                </p:oleObj>
              </mc:Choice>
              <mc:Fallback>
                <p:oleObj name="Slide" r:id="rId3" imgW="4495680" imgH="3371760" progId="PowerPoint.Slide.8">
                  <p:embed/>
                  <p:pic>
                    <p:nvPicPr>
                      <p:cNvPr id="512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533400"/>
                        <a:ext cx="82296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19126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Rot="1" noChangeArrowheads="1"/>
          </p:cNvSpPr>
          <p:nvPr>
            <p:ph type="title"/>
          </p:nvPr>
        </p:nvSpPr>
        <p:spPr/>
        <p:txBody>
          <a:bodyPr/>
          <a:lstStyle/>
          <a:p>
            <a:pPr eaLnBrk="1" hangingPunct="1"/>
            <a:endParaRPr lang="en-US" altLang="en-US"/>
          </a:p>
        </p:txBody>
      </p:sp>
      <p:pic>
        <p:nvPicPr>
          <p:cNvPr id="37891" name="Picture 5" descr="misconceptions_beave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p:spPr>
      </p:pic>
    </p:spTree>
    <p:extLst>
      <p:ext uri="{BB962C8B-B14F-4D97-AF65-F5344CB8AC3E}">
        <p14:creationId xmlns:p14="http://schemas.microsoft.com/office/powerpoint/2010/main" val="2501284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1417468" y="816746"/>
            <a:ext cx="9525000" cy="1431925"/>
          </a:xfrm>
        </p:spPr>
        <p:txBody>
          <a:bodyPr/>
          <a:lstStyle/>
          <a:p>
            <a:pPr marL="1117600" indent="-1117600"/>
            <a:r>
              <a:rPr lang="en-US" altLang="en-US" dirty="0">
                <a:solidFill>
                  <a:schemeClr val="tx1"/>
                </a:solidFill>
              </a:rPr>
              <a:t>Summary of Darwin’s Theory</a:t>
            </a:r>
          </a:p>
        </p:txBody>
      </p:sp>
      <p:sp>
        <p:nvSpPr>
          <p:cNvPr id="30723" name="Rectangle 3"/>
          <p:cNvSpPr>
            <a:spLocks noChangeArrowheads="1"/>
          </p:cNvSpPr>
          <p:nvPr/>
        </p:nvSpPr>
        <p:spPr bwMode="auto">
          <a:xfrm>
            <a:off x="2438400" y="1447801"/>
            <a:ext cx="8229600" cy="4525963"/>
          </a:xfrm>
          <a:prstGeom prst="rect">
            <a:avLst/>
          </a:prstGeom>
          <a:noFill/>
          <a:ln w="9525">
            <a:noFill/>
            <a:miter lim="800000"/>
            <a:headEnd/>
            <a:tailEnd/>
          </a:ln>
          <a:effectLst/>
        </p:spPr>
        <p:txBody>
          <a:bodyPr/>
          <a:lstStyle/>
          <a:p>
            <a:pPr marL="990600" lvl="1" indent="-533400">
              <a:spcBef>
                <a:spcPct val="20000"/>
              </a:spcBef>
              <a:buClr>
                <a:schemeClr val="accent2"/>
              </a:buClr>
              <a:defRPr/>
            </a:pPr>
            <a:endParaRPr lang="en-US" b="1">
              <a:effectLst>
                <a:outerShdw blurRad="38100" dist="38100" dir="2700000" algn="tl">
                  <a:srgbClr val="000000"/>
                </a:outerShdw>
              </a:effectLst>
              <a:latin typeface="Arial" charset="0"/>
            </a:endParaRPr>
          </a:p>
        </p:txBody>
      </p:sp>
      <p:sp>
        <p:nvSpPr>
          <p:cNvPr id="38916" name="Rectangle 4"/>
          <p:cNvSpPr>
            <a:spLocks noGrp="1" noRot="1" noChangeArrowheads="1"/>
          </p:cNvSpPr>
          <p:nvPr>
            <p:ph type="body" idx="1"/>
          </p:nvPr>
        </p:nvSpPr>
        <p:spPr>
          <a:xfrm>
            <a:off x="2034466" y="2479089"/>
            <a:ext cx="8007350" cy="4191000"/>
          </a:xfrm>
        </p:spPr>
        <p:txBody>
          <a:bodyPr/>
          <a:lstStyle/>
          <a:p>
            <a:pPr eaLnBrk="1" hangingPunct="1">
              <a:buFont typeface="Wingdings" panose="05000000000000000000" pitchFamily="2" charset="2"/>
              <a:buNone/>
            </a:pPr>
            <a:r>
              <a:rPr lang="en-US" altLang="en-US" sz="2800" dirty="0">
                <a:solidFill>
                  <a:schemeClr val="tx1"/>
                </a:solidFill>
              </a:rPr>
              <a:t>1. Organisms differ; variation is inherited.</a:t>
            </a:r>
          </a:p>
          <a:p>
            <a:pPr eaLnBrk="1" hangingPunct="1">
              <a:buFont typeface="Wingdings" panose="05000000000000000000" pitchFamily="2" charset="2"/>
              <a:buNone/>
            </a:pPr>
            <a:r>
              <a:rPr lang="en-US" altLang="en-US" sz="2800" dirty="0">
                <a:solidFill>
                  <a:schemeClr val="tx1"/>
                </a:solidFill>
              </a:rPr>
              <a:t>2. Organisms produce more offspring than will survive.</a:t>
            </a:r>
          </a:p>
          <a:p>
            <a:pPr eaLnBrk="1" hangingPunct="1">
              <a:buFont typeface="Wingdings" panose="05000000000000000000" pitchFamily="2" charset="2"/>
              <a:buNone/>
            </a:pPr>
            <a:r>
              <a:rPr lang="en-US" altLang="en-US" sz="2800" dirty="0">
                <a:solidFill>
                  <a:schemeClr val="tx1"/>
                </a:solidFill>
              </a:rPr>
              <a:t>3. Organisms compete for resources.</a:t>
            </a:r>
          </a:p>
          <a:p>
            <a:pPr eaLnBrk="1" hangingPunct="1">
              <a:buFont typeface="Wingdings" panose="05000000000000000000" pitchFamily="2" charset="2"/>
              <a:buNone/>
            </a:pPr>
            <a:r>
              <a:rPr lang="en-US" altLang="en-US" sz="2800" dirty="0">
                <a:solidFill>
                  <a:schemeClr val="tx1"/>
                </a:solidFill>
              </a:rPr>
              <a:t>4. Organisms with advantages survive and pass those advantages on to their children.</a:t>
            </a:r>
          </a:p>
          <a:p>
            <a:pPr eaLnBrk="1" hangingPunct="1">
              <a:buFont typeface="Wingdings" panose="05000000000000000000" pitchFamily="2" charset="2"/>
              <a:buNone/>
            </a:pPr>
            <a:r>
              <a:rPr lang="en-US" altLang="en-US" sz="2800" dirty="0">
                <a:solidFill>
                  <a:schemeClr val="tx1"/>
                </a:solidFill>
              </a:rPr>
              <a:t>5. Species alive today are descended with modifications from common ancestors.</a:t>
            </a:r>
          </a:p>
        </p:txBody>
      </p:sp>
    </p:spTree>
    <p:extLst>
      <p:ext uri="{BB962C8B-B14F-4D97-AF65-F5344CB8AC3E}">
        <p14:creationId xmlns:p14="http://schemas.microsoft.com/office/powerpoint/2010/main" val="946300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47222" y="891778"/>
            <a:ext cx="8229600" cy="1143000"/>
          </a:xfrm>
        </p:spPr>
        <p:txBody>
          <a:bodyPr/>
          <a:lstStyle/>
          <a:p>
            <a:pPr eaLnBrk="1" hangingPunct="1"/>
            <a:r>
              <a:rPr lang="en-US" altLang="en-US" dirty="0">
                <a:solidFill>
                  <a:schemeClr val="tx1"/>
                </a:solidFill>
              </a:rPr>
              <a:t>Theory of Natural Selection</a:t>
            </a:r>
          </a:p>
        </p:txBody>
      </p:sp>
      <p:sp>
        <p:nvSpPr>
          <p:cNvPr id="39939" name="Rectangle 3"/>
          <p:cNvSpPr>
            <a:spLocks noGrp="1" noChangeArrowheads="1"/>
          </p:cNvSpPr>
          <p:nvPr>
            <p:ph type="body" idx="1"/>
          </p:nvPr>
        </p:nvSpPr>
        <p:spPr>
          <a:xfrm>
            <a:off x="891466" y="2354685"/>
            <a:ext cx="6876495" cy="4525963"/>
          </a:xfrm>
        </p:spPr>
        <p:txBody>
          <a:bodyPr>
            <a:normAutofit/>
          </a:bodyPr>
          <a:lstStyle/>
          <a:p>
            <a:pPr eaLnBrk="1" hangingPunct="1">
              <a:spcAft>
                <a:spcPts val="0"/>
              </a:spcAft>
            </a:pPr>
            <a:r>
              <a:rPr lang="en-US" altLang="en-US" dirty="0">
                <a:solidFill>
                  <a:schemeClr val="tx1"/>
                </a:solidFill>
              </a:rPr>
              <a:t>Darwin knew from personal experience that dog breeders can produce new species over time by selective breeding techniques.  Breeding dogs with desired traits produces a new breed of dog. This process is called </a:t>
            </a:r>
            <a:r>
              <a:rPr lang="en-US" altLang="en-US" u="sng" dirty="0">
                <a:solidFill>
                  <a:schemeClr val="tx1"/>
                </a:solidFill>
              </a:rPr>
              <a:t>artificial selection</a:t>
            </a:r>
            <a:r>
              <a:rPr lang="en-US" altLang="en-US" dirty="0">
                <a:solidFill>
                  <a:schemeClr val="tx1"/>
                </a:solidFill>
              </a:rPr>
              <a:t>.</a:t>
            </a:r>
          </a:p>
          <a:p>
            <a:pPr eaLnBrk="1" hangingPunct="1">
              <a:spcAft>
                <a:spcPts val="0"/>
              </a:spcAft>
            </a:pPr>
            <a:endParaRPr lang="en-US" altLang="en-US" dirty="0">
              <a:solidFill>
                <a:schemeClr val="tx1"/>
              </a:solidFill>
            </a:endParaRPr>
          </a:p>
          <a:p>
            <a:pPr eaLnBrk="1" hangingPunct="1">
              <a:spcAft>
                <a:spcPts val="0"/>
              </a:spcAft>
            </a:pPr>
            <a:r>
              <a:rPr lang="en-US" altLang="en-US" dirty="0">
                <a:solidFill>
                  <a:schemeClr val="tx1"/>
                </a:solidFill>
              </a:rPr>
              <a:t>He thought this process might</a:t>
            </a:r>
          </a:p>
          <a:p>
            <a:pPr eaLnBrk="1" hangingPunct="1">
              <a:spcAft>
                <a:spcPts val="0"/>
              </a:spcAft>
              <a:buFontTx/>
              <a:buNone/>
            </a:pPr>
            <a:r>
              <a:rPr lang="en-US" altLang="en-US" dirty="0">
                <a:solidFill>
                  <a:schemeClr val="tx1"/>
                </a:solidFill>
              </a:rPr>
              <a:t>   be naturally occurring in nature</a:t>
            </a:r>
          </a:p>
          <a:p>
            <a:pPr eaLnBrk="1" hangingPunct="1">
              <a:spcAft>
                <a:spcPts val="0"/>
              </a:spcAft>
              <a:buFontTx/>
              <a:buNone/>
            </a:pPr>
            <a:r>
              <a:rPr lang="en-US" altLang="en-US" dirty="0">
                <a:solidFill>
                  <a:schemeClr val="tx1"/>
                </a:solidFill>
              </a:rPr>
              <a:t>   and termed it </a:t>
            </a:r>
            <a:r>
              <a:rPr lang="en-US" altLang="en-US" u="sng" dirty="0">
                <a:solidFill>
                  <a:schemeClr val="tx1"/>
                </a:solidFill>
              </a:rPr>
              <a:t>natural selection</a:t>
            </a:r>
            <a:r>
              <a:rPr lang="en-US" altLang="en-US" dirty="0">
                <a:solidFill>
                  <a:schemeClr val="tx1"/>
                </a:solidFill>
              </a:rPr>
              <a:t>.</a:t>
            </a:r>
          </a:p>
          <a:p>
            <a:pPr eaLnBrk="1" hangingPunct="1">
              <a:lnSpc>
                <a:spcPct val="80000"/>
              </a:lnSpc>
            </a:pPr>
            <a:endParaRPr lang="en-US" altLang="en-US" dirty="0">
              <a:solidFill>
                <a:schemeClr val="tx1"/>
              </a:solidFill>
            </a:endParaRPr>
          </a:p>
        </p:txBody>
      </p:sp>
      <p:sp>
        <p:nvSpPr>
          <p:cNvPr id="39940" name="Rectangle 4"/>
          <p:cNvSpPr>
            <a:spLocks noChangeArrowheads="1"/>
          </p:cNvSpPr>
          <p:nvPr/>
        </p:nvSpPr>
        <p:spPr bwMode="auto">
          <a:xfrm>
            <a:off x="2133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defRPr>
            </a:lvl9pPr>
          </a:lstStyle>
          <a:p>
            <a:pPr algn="ctr" eaLnBrk="1" hangingPunct="1"/>
            <a:endParaRPr lang="en-US" altLang="en-US" sz="4400">
              <a:solidFill>
                <a:schemeClr val="tx2"/>
              </a:solidFill>
            </a:endParaRPr>
          </a:p>
        </p:txBody>
      </p:sp>
      <p:pic>
        <p:nvPicPr>
          <p:cNvPr id="39941" name="Picture 5" descr="dogs_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9647" y="1059656"/>
            <a:ext cx="31432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623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90078" y="1038688"/>
            <a:ext cx="8229600" cy="1143000"/>
          </a:xfrm>
        </p:spPr>
        <p:txBody>
          <a:bodyPr/>
          <a:lstStyle/>
          <a:p>
            <a:pPr eaLnBrk="1" hangingPunct="1"/>
            <a:r>
              <a:rPr lang="en-US" altLang="en-US" sz="4000" dirty="0">
                <a:solidFill>
                  <a:schemeClr val="tx1"/>
                </a:solidFill>
              </a:rPr>
              <a:t>Key Principles of Natural Selection</a:t>
            </a:r>
          </a:p>
        </p:txBody>
      </p:sp>
      <p:sp>
        <p:nvSpPr>
          <p:cNvPr id="40963" name="Rectangle 3"/>
          <p:cNvSpPr>
            <a:spLocks noGrp="1" noChangeArrowheads="1"/>
          </p:cNvSpPr>
          <p:nvPr>
            <p:ph type="body" idx="1"/>
          </p:nvPr>
        </p:nvSpPr>
        <p:spPr>
          <a:xfrm>
            <a:off x="594805" y="2490927"/>
            <a:ext cx="6718915" cy="5715000"/>
          </a:xfrm>
        </p:spPr>
        <p:txBody>
          <a:bodyPr>
            <a:normAutofit/>
          </a:bodyPr>
          <a:lstStyle/>
          <a:p>
            <a:pPr eaLnBrk="1" hangingPunct="1"/>
            <a:r>
              <a:rPr lang="en-US" altLang="en-US" sz="2800" u="sng" dirty="0">
                <a:solidFill>
                  <a:schemeClr val="tx1"/>
                </a:solidFill>
              </a:rPr>
              <a:t>Overproduction</a:t>
            </a:r>
            <a:r>
              <a:rPr lang="en-US" altLang="en-US" sz="2800" dirty="0">
                <a:solidFill>
                  <a:schemeClr val="tx1"/>
                </a:solidFill>
              </a:rPr>
              <a:t> - most organisms produce more offspring than can survive.</a:t>
            </a:r>
          </a:p>
          <a:p>
            <a:pPr eaLnBrk="1" hangingPunct="1"/>
            <a:endParaRPr lang="en-US" altLang="en-US" sz="2800" dirty="0">
              <a:solidFill>
                <a:schemeClr val="tx1"/>
              </a:solidFill>
            </a:endParaRPr>
          </a:p>
          <a:p>
            <a:pPr eaLnBrk="1" hangingPunct="1"/>
            <a:r>
              <a:rPr lang="en-US" altLang="en-US" sz="2800" u="sng" dirty="0">
                <a:solidFill>
                  <a:schemeClr val="tx1"/>
                </a:solidFill>
              </a:rPr>
              <a:t>Variation</a:t>
            </a:r>
            <a:r>
              <a:rPr lang="en-US" altLang="en-US" sz="2800" dirty="0">
                <a:solidFill>
                  <a:schemeClr val="tx1"/>
                </a:solidFill>
              </a:rPr>
              <a:t> - visual differences among individuals result from differences in genetic material.  This process of changing base pairs in the DNA is called a </a:t>
            </a:r>
            <a:r>
              <a:rPr lang="en-US" altLang="en-US" sz="2800" u="sng" dirty="0">
                <a:solidFill>
                  <a:schemeClr val="tx1"/>
                </a:solidFill>
              </a:rPr>
              <a:t>mutation</a:t>
            </a:r>
            <a:r>
              <a:rPr lang="en-US" altLang="en-US" sz="2800" dirty="0">
                <a:solidFill>
                  <a:schemeClr val="tx1"/>
                </a:solidFill>
              </a:rPr>
              <a:t>.</a:t>
            </a:r>
          </a:p>
          <a:p>
            <a:pPr eaLnBrk="1" hangingPunct="1"/>
            <a:endParaRPr lang="en-US" altLang="en-US" sz="2800" dirty="0">
              <a:solidFill>
                <a:schemeClr val="tx1"/>
              </a:solidFill>
            </a:endParaRPr>
          </a:p>
          <a:p>
            <a:pPr eaLnBrk="1" hangingPunct="1"/>
            <a:endParaRPr lang="en-US" altLang="en-US" sz="2800" dirty="0">
              <a:solidFill>
                <a:schemeClr val="tx1"/>
              </a:solidFill>
            </a:endParaRPr>
          </a:p>
          <a:p>
            <a:pPr eaLnBrk="1" hangingPunct="1"/>
            <a:endParaRPr lang="en-US" altLang="en-US" sz="2800" dirty="0">
              <a:solidFill>
                <a:schemeClr val="tx1"/>
              </a:solidFill>
            </a:endParaRPr>
          </a:p>
          <a:p>
            <a:pPr eaLnBrk="1" hangingPunct="1"/>
            <a:endParaRPr lang="en-US" altLang="en-US" sz="2800" dirty="0">
              <a:solidFill>
                <a:schemeClr val="tx1"/>
              </a:solidFill>
            </a:endParaRPr>
          </a:p>
          <a:p>
            <a:pPr eaLnBrk="1" hangingPunct="1"/>
            <a:endParaRPr lang="en-US" altLang="en-US" sz="2800" dirty="0">
              <a:solidFill>
                <a:schemeClr val="tx1"/>
              </a:solidFill>
            </a:endParaRPr>
          </a:p>
        </p:txBody>
      </p:sp>
      <p:pic>
        <p:nvPicPr>
          <p:cNvPr id="40964" name="Picture 5" descr="300px-Mutation_and_selection_diagram"/>
          <p:cNvPicPr>
            <a:picLocks noChangeAspect="1" noChangeArrowheads="1"/>
          </p:cNvPicPr>
          <p:nvPr/>
        </p:nvPicPr>
        <p:blipFill>
          <a:blip r:embed="rId2">
            <a:lum contrast="6000"/>
            <a:grayscl/>
            <a:biLevel thresh="50000"/>
            <a:extLst>
              <a:ext uri="{28A0092B-C50C-407E-A947-70E740481C1C}">
                <a14:useLocalDpi xmlns:a14="http://schemas.microsoft.com/office/drawing/2010/main" val="0"/>
              </a:ext>
            </a:extLst>
          </a:blip>
          <a:srcRect/>
          <a:stretch>
            <a:fillRect/>
          </a:stretch>
        </p:blipFill>
        <p:spPr bwMode="auto">
          <a:xfrm>
            <a:off x="7313720" y="2647766"/>
            <a:ext cx="3886200" cy="3248025"/>
          </a:xfrm>
          <a:prstGeom prst="rect">
            <a:avLst/>
          </a:prstGeom>
          <a:solidFill>
            <a:schemeClr val="bg1"/>
          </a:solidFill>
          <a:ln w="9525">
            <a:solidFill>
              <a:schemeClr val="bg1"/>
            </a:solidFill>
            <a:miter lim="800000"/>
            <a:headEnd/>
            <a:tailEnd/>
          </a:ln>
        </p:spPr>
      </p:pic>
    </p:spTree>
    <p:extLst>
      <p:ext uri="{BB962C8B-B14F-4D97-AF65-F5344CB8AC3E}">
        <p14:creationId xmlns:p14="http://schemas.microsoft.com/office/powerpoint/2010/main" val="1032392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965915"/>
            <a:ext cx="9601196" cy="4909953"/>
          </a:xfrm>
        </p:spPr>
        <p:txBody>
          <a:bodyPr>
            <a:normAutofit fontScale="92500" lnSpcReduction="20000"/>
          </a:bodyPr>
          <a:lstStyle/>
          <a:p>
            <a:endParaRPr lang="en-GB" altLang="en-US" dirty="0">
              <a:latin typeface="Arial" panose="020B0604020202020204" pitchFamily="34" charset="0"/>
              <a:ea typeface="ＭＳ Ｐゴシック" panose="020B0600070205080204" pitchFamily="34" charset="-128"/>
            </a:endParaRPr>
          </a:p>
          <a:p>
            <a:endParaRPr lang="en-GB" altLang="en-US" dirty="0">
              <a:latin typeface="Arial" panose="020B0604020202020204" pitchFamily="34" charset="0"/>
              <a:ea typeface="ＭＳ Ｐゴシック" panose="020B0600070205080204" pitchFamily="34" charset="-128"/>
            </a:endParaRPr>
          </a:p>
          <a:p>
            <a:endParaRPr lang="en-GB" altLang="en-US" dirty="0">
              <a:latin typeface="Arial" panose="020B0604020202020204" pitchFamily="34" charset="0"/>
              <a:ea typeface="ＭＳ Ｐゴシック" panose="020B0600070205080204" pitchFamily="34" charset="-128"/>
            </a:endParaRPr>
          </a:p>
          <a:p>
            <a:endParaRPr lang="en-GB" altLang="en-US" dirty="0">
              <a:latin typeface="Arial" panose="020B0604020202020204" pitchFamily="34" charset="0"/>
              <a:ea typeface="ＭＳ Ｐゴシック" panose="020B0600070205080204" pitchFamily="34" charset="-128"/>
            </a:endParaRPr>
          </a:p>
          <a:p>
            <a:r>
              <a:rPr lang="en-GB" altLang="en-US" dirty="0">
                <a:latin typeface="Arial" panose="020B0604020202020204" pitchFamily="34" charset="0"/>
                <a:ea typeface="ＭＳ Ｐゴシック" panose="020B0600070205080204" pitchFamily="34" charset="-128"/>
              </a:rPr>
              <a:t>In the 1800s, scientists began to wonder if species could change their form or ‘transmute’. One of the early supporters of this idea was Jean Baptiste de Lamarck. Lamarck thought that if an animal acquired a characteristic during its lifetime, it could pass it onto its offspring. One of his </a:t>
            </a:r>
            <a:r>
              <a:rPr lang="en-GB" altLang="en-US" dirty="0" err="1">
                <a:latin typeface="Arial" panose="020B0604020202020204" pitchFamily="34" charset="0"/>
                <a:ea typeface="ＭＳ Ｐゴシック" panose="020B0600070205080204" pitchFamily="34" charset="-128"/>
              </a:rPr>
              <a:t>favorite</a:t>
            </a:r>
            <a:r>
              <a:rPr lang="en-GB" altLang="en-US" dirty="0">
                <a:latin typeface="Arial" panose="020B0604020202020204" pitchFamily="34" charset="0"/>
                <a:ea typeface="ＭＳ Ｐゴシック" panose="020B0600070205080204" pitchFamily="34" charset="-128"/>
              </a:rPr>
              <a:t> examples was the giraffe. In his view, the giraffe got its long neck through straining to reach the leaves on high branches, and this characteristic got passed down the generations. </a:t>
            </a:r>
          </a:p>
          <a:p>
            <a:r>
              <a:rPr lang="en-GB" altLang="en-US" dirty="0">
                <a:latin typeface="Arial" panose="020B0604020202020204" pitchFamily="34" charset="0"/>
                <a:ea typeface="ＭＳ Ｐゴシック" panose="020B0600070205080204" pitchFamily="34" charset="-128"/>
              </a:rPr>
              <a:t>Most scientists of his day thought that Lamarck was wrong. At that time, only a few radical thinkers like Charles Darwin’s grandfather, Erasmus, agreed that species could change over time.</a:t>
            </a:r>
          </a:p>
          <a:p>
            <a:endParaRPr lang="en-US" dirty="0"/>
          </a:p>
        </p:txBody>
      </p:sp>
      <p:sp>
        <p:nvSpPr>
          <p:cNvPr id="4" name="Title 1"/>
          <p:cNvSpPr txBox="1">
            <a:spLocks/>
          </p:cNvSpPr>
          <p:nvPr/>
        </p:nvSpPr>
        <p:spPr>
          <a:xfrm>
            <a:off x="2688164" y="965915"/>
            <a:ext cx="6815669" cy="872069"/>
          </a:xfrm>
          <a:prstGeom prst="rect">
            <a:avLst/>
          </a:prstGeom>
          <a:effectLst/>
        </p:spPr>
        <p:txBody>
          <a:bodyPr vert="horz" lIns="91440" tIns="45720" rIns="91440" bIns="45720" rtlCol="0" anchor="ctr">
            <a:normAutofit fontScale="92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Early thinking about Evolution</a:t>
            </a:r>
          </a:p>
        </p:txBody>
      </p:sp>
    </p:spTree>
    <p:extLst>
      <p:ext uri="{BB962C8B-B14F-4D97-AF65-F5344CB8AC3E}">
        <p14:creationId xmlns:p14="http://schemas.microsoft.com/office/powerpoint/2010/main" val="3941683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1865790" y="2525697"/>
            <a:ext cx="8229600" cy="5943600"/>
          </a:xfrm>
        </p:spPr>
        <p:txBody>
          <a:bodyPr/>
          <a:lstStyle/>
          <a:p>
            <a:pPr eaLnBrk="1" hangingPunct="1"/>
            <a:r>
              <a:rPr lang="en-US" altLang="en-US" u="sng" dirty="0">
                <a:solidFill>
                  <a:schemeClr val="tx1"/>
                </a:solidFill>
              </a:rPr>
              <a:t>Adaptation </a:t>
            </a:r>
            <a:r>
              <a:rPr lang="en-US" altLang="en-US" dirty="0">
                <a:solidFill>
                  <a:schemeClr val="tx1"/>
                </a:solidFill>
              </a:rPr>
              <a:t>- a trait that improves an organism’s chance for survival and reproduction.</a:t>
            </a:r>
          </a:p>
          <a:p>
            <a:pPr eaLnBrk="1" hangingPunct="1"/>
            <a:endParaRPr lang="en-US" altLang="en-US" dirty="0">
              <a:solidFill>
                <a:schemeClr val="tx1"/>
              </a:solidFill>
            </a:endParaRPr>
          </a:p>
          <a:p>
            <a:pPr eaLnBrk="1" hangingPunct="1"/>
            <a:r>
              <a:rPr lang="en-US" altLang="en-US" u="sng" dirty="0">
                <a:solidFill>
                  <a:schemeClr val="tx1"/>
                </a:solidFill>
              </a:rPr>
              <a:t>Selection</a:t>
            </a:r>
            <a:r>
              <a:rPr lang="en-US" altLang="en-US" dirty="0">
                <a:solidFill>
                  <a:schemeClr val="tx1"/>
                </a:solidFill>
              </a:rPr>
              <a:t> - the individuals that have the adaptation increase in numbers and are able to adapt to the environment as compared to the individuals who do not have the adaptation.</a:t>
            </a:r>
          </a:p>
          <a:p>
            <a:pPr eaLnBrk="1" hangingPunct="1"/>
            <a:endParaRPr lang="en-US" altLang="en-US" dirty="0">
              <a:solidFill>
                <a:schemeClr val="tx1"/>
              </a:solidFill>
            </a:endParaRPr>
          </a:p>
          <a:p>
            <a:pPr eaLnBrk="1" hangingPunct="1"/>
            <a:endParaRPr lang="en-US" altLang="en-US" dirty="0">
              <a:solidFill>
                <a:schemeClr val="tx1"/>
              </a:solidFill>
            </a:endParaRPr>
          </a:p>
        </p:txBody>
      </p:sp>
    </p:spTree>
    <p:extLst>
      <p:ext uri="{BB962C8B-B14F-4D97-AF65-F5344CB8AC3E}">
        <p14:creationId xmlns:p14="http://schemas.microsoft.com/office/powerpoint/2010/main" val="3590310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7" descr="image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0"/>
            <a:ext cx="533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2"/>
          <p:cNvSpPr>
            <a:spLocks noGrp="1" noRot="1" noChangeArrowheads="1"/>
          </p:cNvSpPr>
          <p:nvPr>
            <p:ph type="title"/>
          </p:nvPr>
        </p:nvSpPr>
        <p:spPr>
          <a:xfrm>
            <a:off x="840420" y="779016"/>
            <a:ext cx="4191000" cy="1431925"/>
          </a:xfrm>
        </p:spPr>
        <p:txBody>
          <a:bodyPr>
            <a:normAutofit fontScale="90000"/>
          </a:bodyPr>
          <a:lstStyle/>
          <a:p>
            <a:pPr eaLnBrk="1" hangingPunct="1"/>
            <a:r>
              <a:rPr lang="en-US" altLang="en-US" dirty="0">
                <a:solidFill>
                  <a:schemeClr val="tx1"/>
                </a:solidFill>
              </a:rPr>
              <a:t>Descent with </a:t>
            </a:r>
            <a:br>
              <a:rPr lang="en-US" altLang="en-US" dirty="0">
                <a:solidFill>
                  <a:schemeClr val="tx1"/>
                </a:solidFill>
              </a:rPr>
            </a:br>
            <a:r>
              <a:rPr lang="en-US" altLang="en-US" dirty="0">
                <a:solidFill>
                  <a:schemeClr val="tx1"/>
                </a:solidFill>
              </a:rPr>
              <a:t>Modification </a:t>
            </a:r>
          </a:p>
        </p:txBody>
      </p:sp>
      <p:sp>
        <p:nvSpPr>
          <p:cNvPr id="44036" name="Rectangle 3"/>
          <p:cNvSpPr>
            <a:spLocks noGrp="1" noRot="1" noChangeArrowheads="1"/>
          </p:cNvSpPr>
          <p:nvPr>
            <p:ph type="body" sz="half" idx="1"/>
          </p:nvPr>
        </p:nvSpPr>
        <p:spPr>
          <a:xfrm>
            <a:off x="976544" y="2698812"/>
            <a:ext cx="4128856" cy="3168588"/>
          </a:xfrm>
        </p:spPr>
        <p:txBody>
          <a:bodyPr/>
          <a:lstStyle/>
          <a:p>
            <a:pPr eaLnBrk="1" hangingPunct="1"/>
            <a:r>
              <a:rPr lang="en-US" altLang="en-US" dirty="0">
                <a:solidFill>
                  <a:schemeClr val="tx1"/>
                </a:solidFill>
              </a:rPr>
              <a:t>Each living species has descended with changes from other species over time </a:t>
            </a:r>
          </a:p>
        </p:txBody>
      </p:sp>
    </p:spTree>
    <p:extLst>
      <p:ext uri="{BB962C8B-B14F-4D97-AF65-F5344CB8AC3E}">
        <p14:creationId xmlns:p14="http://schemas.microsoft.com/office/powerpoint/2010/main" val="3634860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1277647" y="804579"/>
            <a:ext cx="9601196" cy="1303867"/>
          </a:xfrm>
        </p:spPr>
        <p:txBody>
          <a:bodyPr/>
          <a:lstStyle/>
          <a:p>
            <a:pPr marL="1117600" indent="-1117600"/>
            <a:r>
              <a:rPr lang="en-US" altLang="en-US" dirty="0">
                <a:solidFill>
                  <a:schemeClr val="tx1"/>
                </a:solidFill>
              </a:rPr>
              <a:t>Evidence of Evolution</a:t>
            </a:r>
          </a:p>
        </p:txBody>
      </p:sp>
      <p:sp>
        <p:nvSpPr>
          <p:cNvPr id="45059" name="Rectangle 3"/>
          <p:cNvSpPr>
            <a:spLocks noGrp="1" noRot="1" noChangeArrowheads="1"/>
          </p:cNvSpPr>
          <p:nvPr>
            <p:ph type="body" idx="1"/>
          </p:nvPr>
        </p:nvSpPr>
        <p:spPr>
          <a:xfrm>
            <a:off x="1277647" y="2733907"/>
            <a:ext cx="7772400" cy="4525962"/>
          </a:xfrm>
        </p:spPr>
        <p:txBody>
          <a:bodyPr>
            <a:normAutofit/>
          </a:bodyPr>
          <a:lstStyle/>
          <a:p>
            <a:pPr marL="609600" indent="-609600">
              <a:buFontTx/>
              <a:buAutoNum type="arabicPeriod"/>
            </a:pPr>
            <a:r>
              <a:rPr lang="en-US" altLang="en-US" sz="3200" dirty="0">
                <a:solidFill>
                  <a:schemeClr val="tx1"/>
                </a:solidFill>
              </a:rPr>
              <a:t>Fossil Record</a:t>
            </a:r>
          </a:p>
          <a:p>
            <a:pPr marL="609600" indent="-609600">
              <a:buFontTx/>
              <a:buAutoNum type="arabicPeriod"/>
            </a:pPr>
            <a:endParaRPr lang="en-US" altLang="en-US" sz="1100" dirty="0">
              <a:solidFill>
                <a:schemeClr val="tx1"/>
              </a:solidFill>
            </a:endParaRPr>
          </a:p>
          <a:p>
            <a:pPr marL="609600" indent="-609600">
              <a:buFontTx/>
              <a:buAutoNum type="arabicPeriod"/>
            </a:pPr>
            <a:r>
              <a:rPr lang="en-US" altLang="en-US" sz="3200" dirty="0">
                <a:solidFill>
                  <a:schemeClr val="tx1"/>
                </a:solidFill>
              </a:rPr>
              <a:t>Geographic Distribution of Living Species</a:t>
            </a:r>
          </a:p>
          <a:p>
            <a:pPr marL="609600" indent="-609600">
              <a:buFontTx/>
              <a:buAutoNum type="arabicPeriod"/>
            </a:pPr>
            <a:endParaRPr lang="en-US" altLang="en-US" sz="1100" dirty="0">
              <a:solidFill>
                <a:schemeClr val="tx1"/>
              </a:solidFill>
            </a:endParaRPr>
          </a:p>
          <a:p>
            <a:pPr marL="609600" indent="-609600">
              <a:buFontTx/>
              <a:buAutoNum type="arabicPeriod"/>
            </a:pPr>
            <a:r>
              <a:rPr lang="en-US" altLang="en-US" sz="3200" dirty="0">
                <a:solidFill>
                  <a:schemeClr val="tx1"/>
                </a:solidFill>
              </a:rPr>
              <a:t>Homologous Body Structures</a:t>
            </a:r>
          </a:p>
          <a:p>
            <a:pPr marL="609600" indent="-609600">
              <a:buFontTx/>
              <a:buAutoNum type="arabicPeriod"/>
            </a:pPr>
            <a:endParaRPr lang="en-US" altLang="en-US" sz="1100" dirty="0">
              <a:solidFill>
                <a:schemeClr val="tx1"/>
              </a:solidFill>
            </a:endParaRPr>
          </a:p>
          <a:p>
            <a:pPr marL="609600" indent="-609600">
              <a:buFontTx/>
              <a:buAutoNum type="arabicPeriod"/>
            </a:pPr>
            <a:r>
              <a:rPr lang="en-US" altLang="en-US" sz="3200" dirty="0">
                <a:solidFill>
                  <a:schemeClr val="tx1"/>
                </a:solidFill>
              </a:rPr>
              <a:t>Similarities in Embryology </a:t>
            </a:r>
          </a:p>
        </p:txBody>
      </p:sp>
    </p:spTree>
    <p:extLst>
      <p:ext uri="{BB962C8B-B14F-4D97-AF65-F5344CB8AC3E}">
        <p14:creationId xmlns:p14="http://schemas.microsoft.com/office/powerpoint/2010/main" val="3348166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Rot="1" noChangeArrowheads="1"/>
          </p:cNvSpPr>
          <p:nvPr>
            <p:ph type="title"/>
          </p:nvPr>
        </p:nvSpPr>
        <p:spPr>
          <a:xfrm>
            <a:off x="254493" y="890727"/>
            <a:ext cx="5400583" cy="1431925"/>
          </a:xfrm>
        </p:spPr>
        <p:txBody>
          <a:bodyPr>
            <a:normAutofit/>
          </a:bodyPr>
          <a:lstStyle/>
          <a:p>
            <a:pPr marL="1117600" indent="-1117600"/>
            <a:r>
              <a:rPr lang="en-US" altLang="en-US" dirty="0">
                <a:solidFill>
                  <a:schemeClr val="tx1"/>
                </a:solidFill>
              </a:rPr>
              <a:t>Evidence of Evolution</a:t>
            </a:r>
          </a:p>
        </p:txBody>
      </p:sp>
      <p:sp>
        <p:nvSpPr>
          <p:cNvPr id="46083" name="Rectangle 1027"/>
          <p:cNvSpPr>
            <a:spLocks noGrp="1" noRot="1" noChangeArrowheads="1"/>
          </p:cNvSpPr>
          <p:nvPr>
            <p:ph type="body" sz="half" idx="1"/>
          </p:nvPr>
        </p:nvSpPr>
        <p:spPr>
          <a:xfrm>
            <a:off x="656948" y="2133600"/>
            <a:ext cx="5362852" cy="4343400"/>
          </a:xfrm>
        </p:spPr>
        <p:txBody>
          <a:bodyPr>
            <a:normAutofit/>
          </a:bodyPr>
          <a:lstStyle/>
          <a:p>
            <a:pPr marL="660400" indent="-660400">
              <a:lnSpc>
                <a:spcPct val="90000"/>
              </a:lnSpc>
              <a:buNone/>
            </a:pPr>
            <a:r>
              <a:rPr lang="en-US" altLang="en-US" sz="2800" dirty="0">
                <a:solidFill>
                  <a:schemeClr val="tx1"/>
                </a:solidFill>
              </a:rPr>
              <a:t>Fossil record provides evidence that living things have evolved.</a:t>
            </a:r>
          </a:p>
          <a:p>
            <a:pPr marL="660400" indent="-660400">
              <a:lnSpc>
                <a:spcPct val="90000"/>
              </a:lnSpc>
            </a:pPr>
            <a:endParaRPr lang="en-US" altLang="en-US" sz="2800" dirty="0">
              <a:solidFill>
                <a:schemeClr val="tx1"/>
              </a:solidFill>
            </a:endParaRPr>
          </a:p>
          <a:p>
            <a:pPr marL="660400" indent="-660400">
              <a:lnSpc>
                <a:spcPct val="90000"/>
              </a:lnSpc>
              <a:buNone/>
            </a:pPr>
            <a:endParaRPr lang="en-US" altLang="en-US" sz="2800" dirty="0">
              <a:solidFill>
                <a:schemeClr val="tx1"/>
              </a:solidFill>
            </a:endParaRPr>
          </a:p>
          <a:p>
            <a:pPr marL="660400" indent="-660400">
              <a:lnSpc>
                <a:spcPct val="90000"/>
              </a:lnSpc>
              <a:buNone/>
            </a:pPr>
            <a:r>
              <a:rPr lang="en-US" altLang="en-US" sz="2800" dirty="0">
                <a:solidFill>
                  <a:schemeClr val="tx1"/>
                </a:solidFill>
              </a:rPr>
              <a:t>Fossils show the history of life on earth and how different groups of organisms have changed over time.</a:t>
            </a:r>
          </a:p>
        </p:txBody>
      </p:sp>
      <p:pic>
        <p:nvPicPr>
          <p:cNvPr id="46084" name="Picture 1029" descr="arc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2947"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956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a:xfrm>
            <a:off x="-766439" y="772358"/>
            <a:ext cx="8097914" cy="1431925"/>
          </a:xfrm>
        </p:spPr>
        <p:txBody>
          <a:bodyPr>
            <a:normAutofit/>
          </a:bodyPr>
          <a:lstStyle/>
          <a:p>
            <a:pPr marL="1117600" indent="-1117600"/>
            <a:r>
              <a:rPr lang="en-US" altLang="en-US" dirty="0">
                <a:solidFill>
                  <a:schemeClr val="tx1"/>
                </a:solidFill>
              </a:rPr>
              <a:t>	Evidence of Evolution</a:t>
            </a:r>
          </a:p>
        </p:txBody>
      </p:sp>
      <p:sp>
        <p:nvSpPr>
          <p:cNvPr id="47107" name="Rectangle 3"/>
          <p:cNvSpPr>
            <a:spLocks noGrp="1" noRot="1" noChangeArrowheads="1"/>
          </p:cNvSpPr>
          <p:nvPr>
            <p:ph type="body" idx="1"/>
          </p:nvPr>
        </p:nvSpPr>
        <p:spPr>
          <a:xfrm>
            <a:off x="955829" y="2572306"/>
            <a:ext cx="5486400" cy="3840163"/>
          </a:xfrm>
        </p:spPr>
        <p:txBody>
          <a:bodyPr/>
          <a:lstStyle/>
          <a:p>
            <a:pPr marL="609600" indent="-609600" algn="ctr">
              <a:lnSpc>
                <a:spcPct val="90000"/>
              </a:lnSpc>
              <a:buClr>
                <a:schemeClr val="bg1"/>
              </a:buClr>
              <a:buNone/>
            </a:pPr>
            <a:r>
              <a:rPr lang="en-US" altLang="en-US" dirty="0">
                <a:solidFill>
                  <a:schemeClr val="tx1"/>
                </a:solidFill>
              </a:rPr>
              <a:t>Geographic Distribution of Living Species</a:t>
            </a:r>
          </a:p>
          <a:p>
            <a:pPr marL="609600" indent="-609600">
              <a:lnSpc>
                <a:spcPct val="90000"/>
              </a:lnSpc>
              <a:buClr>
                <a:schemeClr val="bg1"/>
              </a:buClr>
              <a:buNone/>
            </a:pPr>
            <a:endParaRPr lang="en-US" altLang="en-US" dirty="0">
              <a:solidFill>
                <a:schemeClr val="tx1"/>
              </a:solidFill>
            </a:endParaRPr>
          </a:p>
          <a:p>
            <a:pPr marL="990600" lvl="1" indent="-533400">
              <a:lnSpc>
                <a:spcPct val="90000"/>
              </a:lnSpc>
              <a:buClr>
                <a:schemeClr val="bg1"/>
              </a:buClr>
              <a:buNone/>
            </a:pPr>
            <a:r>
              <a:rPr lang="en-US" altLang="en-US" sz="3200" dirty="0">
                <a:solidFill>
                  <a:schemeClr val="tx1"/>
                </a:solidFill>
              </a:rPr>
              <a:t>	Similar animals in different locations were the product of different lines of descent.</a:t>
            </a:r>
          </a:p>
        </p:txBody>
      </p:sp>
      <p:pic>
        <p:nvPicPr>
          <p:cNvPr id="47108" name="Picture 23" descr="d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09601"/>
            <a:ext cx="350520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25" descr="25-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1475" y="3840164"/>
            <a:ext cx="3505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729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a:xfrm>
            <a:off x="1621654" y="473075"/>
            <a:ext cx="8763000" cy="1431925"/>
          </a:xfrm>
        </p:spPr>
        <p:txBody>
          <a:bodyPr/>
          <a:lstStyle/>
          <a:p>
            <a:pPr marL="1117600" indent="-1117600"/>
            <a:r>
              <a:rPr lang="en-US" altLang="en-US" dirty="0">
                <a:solidFill>
                  <a:schemeClr val="tx1"/>
                </a:solidFill>
              </a:rPr>
              <a:t>Evidence of Evolution</a:t>
            </a:r>
          </a:p>
        </p:txBody>
      </p:sp>
      <p:sp>
        <p:nvSpPr>
          <p:cNvPr id="48131" name="Rectangle 3"/>
          <p:cNvSpPr>
            <a:spLocks noGrp="1" noRot="1" noChangeArrowheads="1"/>
          </p:cNvSpPr>
          <p:nvPr>
            <p:ph type="body" sz="half" idx="1"/>
          </p:nvPr>
        </p:nvSpPr>
        <p:spPr>
          <a:xfrm>
            <a:off x="1524000" y="1905000"/>
            <a:ext cx="8534400" cy="4953000"/>
          </a:xfrm>
        </p:spPr>
        <p:txBody>
          <a:bodyPr>
            <a:normAutofit/>
          </a:bodyPr>
          <a:lstStyle/>
          <a:p>
            <a:pPr marL="660400" indent="-660400">
              <a:buClr>
                <a:schemeClr val="bg1"/>
              </a:buClr>
              <a:buNone/>
            </a:pPr>
            <a:r>
              <a:rPr lang="en-US" altLang="en-US" sz="3600" u="sng" dirty="0">
                <a:solidFill>
                  <a:schemeClr val="tx1"/>
                </a:solidFill>
              </a:rPr>
              <a:t>Homologous Body Structures </a:t>
            </a:r>
          </a:p>
          <a:p>
            <a:pPr marL="1035050" lvl="1" indent="-577850">
              <a:buClr>
                <a:schemeClr val="bg1"/>
              </a:buClr>
            </a:pPr>
            <a:r>
              <a:rPr lang="en-US" altLang="en-US" sz="2800" dirty="0">
                <a:solidFill>
                  <a:schemeClr val="tx1"/>
                </a:solidFill>
              </a:rPr>
              <a:t>Structures that have different mature forms but develop from the same embryonic tissues</a:t>
            </a:r>
          </a:p>
          <a:p>
            <a:pPr marL="660400" indent="-660400">
              <a:buClr>
                <a:schemeClr val="bg1"/>
              </a:buClr>
              <a:buNone/>
            </a:pPr>
            <a:endParaRPr lang="en-US" altLang="en-US" sz="3600" dirty="0">
              <a:solidFill>
                <a:schemeClr val="tx1"/>
              </a:solidFill>
            </a:endParaRPr>
          </a:p>
          <a:p>
            <a:pPr marL="1409700" lvl="2" indent="-495300">
              <a:buClr>
                <a:schemeClr val="bg1"/>
              </a:buClr>
              <a:buNone/>
            </a:pPr>
            <a:r>
              <a:rPr lang="en-US" altLang="en-US" sz="3600" i="1" dirty="0">
                <a:solidFill>
                  <a:schemeClr val="tx1"/>
                </a:solidFill>
              </a:rPr>
              <a:t>e.g. wing of bat, human arm, whale flipper,  leg of cat</a:t>
            </a:r>
          </a:p>
          <a:p>
            <a:pPr marL="660400" indent="-660400">
              <a:buClr>
                <a:schemeClr val="bg1"/>
              </a:buClr>
              <a:buNone/>
            </a:pPr>
            <a:endParaRPr lang="en-US" altLang="en-US" sz="3600" i="1" dirty="0">
              <a:solidFill>
                <a:schemeClr val="tx1"/>
              </a:solidFill>
            </a:endParaRPr>
          </a:p>
        </p:txBody>
      </p:sp>
    </p:spTree>
    <p:extLst>
      <p:ext uri="{BB962C8B-B14F-4D97-AF65-F5344CB8AC3E}">
        <p14:creationId xmlns:p14="http://schemas.microsoft.com/office/powerpoint/2010/main" val="4175291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Rot="1" noChangeArrowheads="1"/>
          </p:cNvSpPr>
          <p:nvPr>
            <p:ph type="title"/>
          </p:nvPr>
        </p:nvSpPr>
        <p:spPr>
          <a:xfrm>
            <a:off x="609599" y="337350"/>
            <a:ext cx="3080552" cy="2317073"/>
          </a:xfrm>
          <a:noFill/>
        </p:spPr>
        <p:txBody>
          <a:bodyPr/>
          <a:lstStyle/>
          <a:p>
            <a:pPr eaLnBrk="1" hangingPunct="1"/>
            <a:r>
              <a:rPr lang="en-US" altLang="en-US" dirty="0">
                <a:solidFill>
                  <a:schemeClr val="tx1"/>
                </a:solidFill>
              </a:rPr>
              <a:t>Homologous Body Structures</a:t>
            </a:r>
          </a:p>
        </p:txBody>
      </p:sp>
      <p:pic>
        <p:nvPicPr>
          <p:cNvPr id="49155" name="Picture 4" descr="ch17c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90151" y="798989"/>
            <a:ext cx="7582190" cy="5117978"/>
          </a:xfrm>
          <a:noFill/>
        </p:spPr>
      </p:pic>
    </p:spTree>
    <p:extLst>
      <p:ext uri="{BB962C8B-B14F-4D97-AF65-F5344CB8AC3E}">
        <p14:creationId xmlns:p14="http://schemas.microsoft.com/office/powerpoint/2010/main" val="4184954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T01022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6477" y="395797"/>
            <a:ext cx="8458200"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3"/>
          <p:cNvSpPr txBox="1">
            <a:spLocks noChangeArrowheads="1"/>
          </p:cNvSpPr>
          <p:nvPr/>
        </p:nvSpPr>
        <p:spPr bwMode="auto">
          <a:xfrm>
            <a:off x="864832" y="1260629"/>
            <a:ext cx="280164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panose="020B0604020202020204" pitchFamily="34" charset="0"/>
              </a:defRPr>
            </a:lvl1pPr>
            <a:lvl2pPr marL="742950" indent="-285750" eaLnBrk="0" hangingPunct="0">
              <a:defRPr sz="2400">
                <a:solidFill>
                  <a:schemeClr val="bg1"/>
                </a:solidFill>
                <a:latin typeface="Arial" panose="020B0604020202020204" pitchFamily="34" charset="0"/>
              </a:defRPr>
            </a:lvl2pPr>
            <a:lvl3pPr marL="1143000" indent="-228600" eaLnBrk="0" hangingPunct="0">
              <a:defRPr sz="2400">
                <a:solidFill>
                  <a:schemeClr val="bg1"/>
                </a:solidFill>
                <a:latin typeface="Arial" panose="020B0604020202020204" pitchFamily="34" charset="0"/>
              </a:defRPr>
            </a:lvl3pPr>
            <a:lvl4pPr marL="1600200" indent="-228600" eaLnBrk="0" hangingPunct="0">
              <a:defRPr sz="2400">
                <a:solidFill>
                  <a:schemeClr val="bg1"/>
                </a:solidFill>
                <a:latin typeface="Arial" panose="020B0604020202020204" pitchFamily="34" charset="0"/>
              </a:defRPr>
            </a:lvl4pPr>
            <a:lvl5pPr marL="2057400" indent="-228600" eaLnBrk="0" hangingPunct="0">
              <a:defRPr sz="2400">
                <a:solidFill>
                  <a:schemeClr val="bg1"/>
                </a:solidFill>
                <a:latin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defRPr>
            </a:lvl9pPr>
          </a:lstStyle>
          <a:p>
            <a:pPr eaLnBrk="1" hangingPunct="1"/>
            <a:r>
              <a:rPr lang="en-US" altLang="en-US" sz="2800" dirty="0">
                <a:solidFill>
                  <a:schemeClr val="tx1"/>
                </a:solidFill>
              </a:rPr>
              <a:t>Analogous Structures look different but essentially perform the same function for each organism.</a:t>
            </a:r>
          </a:p>
        </p:txBody>
      </p:sp>
    </p:spTree>
    <p:extLst>
      <p:ext uri="{BB962C8B-B14F-4D97-AF65-F5344CB8AC3E}">
        <p14:creationId xmlns:p14="http://schemas.microsoft.com/office/powerpoint/2010/main" val="1967612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1004656" y="761260"/>
            <a:ext cx="8229600" cy="6324600"/>
          </a:xfrm>
        </p:spPr>
        <p:txBody>
          <a:bodyPr/>
          <a:lstStyle/>
          <a:p>
            <a:pPr eaLnBrk="1" hangingPunct="1"/>
            <a:r>
              <a:rPr lang="en-US" altLang="en-US" sz="2800" u="sng" dirty="0">
                <a:solidFill>
                  <a:schemeClr val="tx1"/>
                </a:solidFill>
              </a:rPr>
              <a:t>Vestigial Organs</a:t>
            </a:r>
            <a:r>
              <a:rPr lang="en-US" altLang="en-US" sz="2800" dirty="0">
                <a:solidFill>
                  <a:schemeClr val="tx1"/>
                </a:solidFill>
              </a:rPr>
              <a:t> - physical structures that were fully developed and functional in an earlier group of organisms but are reduced and unused in later species. </a:t>
            </a:r>
          </a:p>
          <a:p>
            <a:pPr eaLnBrk="1" hangingPunct="1"/>
            <a:endParaRPr lang="en-US" altLang="en-US" sz="2800" dirty="0">
              <a:solidFill>
                <a:schemeClr val="tx1"/>
              </a:solidFill>
            </a:endParaRPr>
          </a:p>
          <a:p>
            <a:pPr eaLnBrk="1" hangingPunct="1"/>
            <a:endParaRPr lang="en-US" altLang="en-US" dirty="0">
              <a:solidFill>
                <a:schemeClr val="tx1"/>
              </a:solidFill>
            </a:endParaRPr>
          </a:p>
        </p:txBody>
      </p:sp>
      <p:pic>
        <p:nvPicPr>
          <p:cNvPr id="51203" name="Picture 4" descr="wh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711" y="2202402"/>
            <a:ext cx="56102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7368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804908" y="1160185"/>
            <a:ext cx="8153400" cy="822325"/>
          </a:xfrm>
        </p:spPr>
        <p:txBody>
          <a:bodyPr/>
          <a:lstStyle/>
          <a:p>
            <a:pPr marL="1117600" indent="-1117600"/>
            <a:r>
              <a:rPr lang="en-US" altLang="en-US" sz="4000" dirty="0">
                <a:solidFill>
                  <a:schemeClr val="tx1"/>
                </a:solidFill>
              </a:rPr>
              <a:t>Evidence of Evolution</a:t>
            </a:r>
          </a:p>
        </p:txBody>
      </p:sp>
      <p:sp>
        <p:nvSpPr>
          <p:cNvPr id="52227" name="Rectangle 3"/>
          <p:cNvSpPr>
            <a:spLocks noGrp="1" noRot="1" noChangeArrowheads="1"/>
          </p:cNvSpPr>
          <p:nvPr>
            <p:ph type="body" idx="1"/>
          </p:nvPr>
        </p:nvSpPr>
        <p:spPr>
          <a:xfrm>
            <a:off x="653988" y="2651464"/>
            <a:ext cx="4095565" cy="3589538"/>
          </a:xfrm>
        </p:spPr>
        <p:txBody>
          <a:bodyPr/>
          <a:lstStyle/>
          <a:p>
            <a:pPr marL="660400" indent="-660400">
              <a:buClr>
                <a:schemeClr val="bg1"/>
              </a:buClr>
              <a:buNone/>
            </a:pPr>
            <a:r>
              <a:rPr lang="en-US" altLang="en-US" dirty="0">
                <a:solidFill>
                  <a:schemeClr val="tx1"/>
                </a:solidFill>
              </a:rPr>
              <a:t>Similarities in Embryology</a:t>
            </a:r>
          </a:p>
          <a:p>
            <a:pPr marL="1035050" lvl="1" indent="-577850">
              <a:buClr>
                <a:schemeClr val="bg1"/>
              </a:buClr>
              <a:buNone/>
            </a:pPr>
            <a:r>
              <a:rPr lang="en-US" altLang="en-US" sz="2400" dirty="0">
                <a:solidFill>
                  <a:schemeClr val="tx1"/>
                </a:solidFill>
              </a:rPr>
              <a:t>	In their early stages of development, chickens, turtles and rats look similar, providing evidence that they shared a common ancestry.</a:t>
            </a:r>
          </a:p>
          <a:p>
            <a:pPr marL="1035050" lvl="1" indent="-577850">
              <a:buClr>
                <a:schemeClr val="bg1"/>
              </a:buClr>
            </a:pPr>
            <a:endParaRPr lang="en-US" altLang="en-US" dirty="0">
              <a:solidFill>
                <a:schemeClr val="tx1"/>
              </a:solidFill>
            </a:endParaRPr>
          </a:p>
        </p:txBody>
      </p:sp>
      <p:pic>
        <p:nvPicPr>
          <p:cNvPr id="52228" name="Picture 5" descr="03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2004" y="417250"/>
            <a:ext cx="6938354" cy="594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202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800px-Smith_fossils2.jpg"/>
          <p:cNvPicPr>
            <a:picLocks noGrp="1" noChangeAspect="1"/>
          </p:cNvPicPr>
          <p:nvPr>
            <p:ph idx="1"/>
          </p:nvPr>
        </p:nvPicPr>
        <p:blipFill>
          <a:blip r:embed="rId2">
            <a:extLst>
              <a:ext uri="{28A0092B-C50C-407E-A947-70E740481C1C}">
                <a14:useLocalDpi xmlns:a14="http://schemas.microsoft.com/office/drawing/2010/main" val="0"/>
              </a:ext>
            </a:extLst>
          </a:blip>
          <a:srcRect l="3539" t="2499" r="2695" b="2499"/>
          <a:stretch>
            <a:fillRect/>
          </a:stretch>
        </p:blipFill>
        <p:spPr bwMode="auto">
          <a:xfrm>
            <a:off x="1180185" y="2441553"/>
            <a:ext cx="4628563"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808748" y="2530829"/>
            <a:ext cx="5632360" cy="3139321"/>
          </a:xfrm>
          <a:prstGeom prst="rect">
            <a:avLst/>
          </a:prstGeom>
        </p:spPr>
        <p:txBody>
          <a:bodyPr wrap="square">
            <a:spAutoFit/>
          </a:bodyPr>
          <a:lstStyle/>
          <a:p>
            <a:r>
              <a:rPr lang="en-GB" altLang="en-US" dirty="0">
                <a:latin typeface="Arial" panose="020B0604020202020204" pitchFamily="34" charset="0"/>
                <a:ea typeface="ＭＳ Ｐゴシック" panose="020B0600070205080204" pitchFamily="34" charset="-128"/>
              </a:rPr>
              <a:t>About the same time that discussions about  transmutation (or evolution) of species was occurring, geologists like William Smith were beginning to map the rocks and fossils of Britain. Smith and others were able to show that rocks were laid down in a certain order and that the different fossils in different layers lived at different intervals of geological time. This was clear evidence that different species had existed in the past compared with today.  However, Smith did not go on to ask the question, ‘Why?’ or to consider that this might be evidence for evolution.</a:t>
            </a:r>
          </a:p>
        </p:txBody>
      </p:sp>
      <p:sp>
        <p:nvSpPr>
          <p:cNvPr id="6" name="Title 1"/>
          <p:cNvSpPr txBox="1">
            <a:spLocks/>
          </p:cNvSpPr>
          <p:nvPr/>
        </p:nvSpPr>
        <p:spPr>
          <a:xfrm>
            <a:off x="2589367" y="815064"/>
            <a:ext cx="6815669" cy="87206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Early work with fossils</a:t>
            </a:r>
          </a:p>
        </p:txBody>
      </p:sp>
    </p:spTree>
    <p:extLst>
      <p:ext uri="{BB962C8B-B14F-4D97-AF65-F5344CB8AC3E}">
        <p14:creationId xmlns:p14="http://schemas.microsoft.com/office/powerpoint/2010/main" val="570653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Rot="1" noChangeArrowheads="1"/>
          </p:cNvSpPr>
          <p:nvPr>
            <p:ph type="title"/>
          </p:nvPr>
        </p:nvSpPr>
        <p:spPr>
          <a:xfrm>
            <a:off x="-513425" y="-68062"/>
            <a:ext cx="4153270" cy="3530353"/>
          </a:xfrm>
        </p:spPr>
        <p:txBody>
          <a:bodyPr/>
          <a:lstStyle/>
          <a:p>
            <a:pPr eaLnBrk="1" hangingPunct="1"/>
            <a:r>
              <a:rPr lang="en-US" altLang="en-US" sz="4000" dirty="0">
                <a:solidFill>
                  <a:schemeClr val="tx1"/>
                </a:solidFill>
              </a:rPr>
              <a:t>Embryological Development</a:t>
            </a:r>
          </a:p>
        </p:txBody>
      </p:sp>
      <p:pic>
        <p:nvPicPr>
          <p:cNvPr id="53251" name="Picture 5" descr="embryolog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0" y="544728"/>
            <a:ext cx="9144000" cy="5700712"/>
          </a:xfrm>
          <a:noFill/>
        </p:spPr>
      </p:pic>
    </p:spTree>
    <p:extLst>
      <p:ext uri="{BB962C8B-B14F-4D97-AF65-F5344CB8AC3E}">
        <p14:creationId xmlns:p14="http://schemas.microsoft.com/office/powerpoint/2010/main" val="42410606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1981200" y="274638"/>
            <a:ext cx="8229600" cy="1401762"/>
          </a:xfrm>
        </p:spPr>
        <p:txBody>
          <a:bodyPr>
            <a:normAutofit fontScale="90000"/>
          </a:bodyPr>
          <a:lstStyle/>
          <a:p>
            <a:pPr eaLnBrk="1" hangingPunct="1"/>
            <a:r>
              <a:rPr lang="en-US" altLang="en-US" sz="4000" dirty="0">
                <a:solidFill>
                  <a:schemeClr val="tx1"/>
                </a:solidFill>
              </a:rPr>
              <a:t/>
            </a:r>
            <a:br>
              <a:rPr lang="en-US" altLang="en-US" sz="4000" dirty="0">
                <a:solidFill>
                  <a:schemeClr val="tx1"/>
                </a:solidFill>
              </a:rPr>
            </a:br>
            <a:r>
              <a:rPr lang="en-US" altLang="en-US" sz="4800" dirty="0">
                <a:solidFill>
                  <a:schemeClr val="tx1"/>
                </a:solidFill>
              </a:rPr>
              <a:t>Vestigial Organs</a:t>
            </a:r>
            <a:endParaRPr lang="en-US" altLang="en-US" sz="4000" dirty="0">
              <a:solidFill>
                <a:schemeClr val="tx1"/>
              </a:solidFill>
            </a:endParaRPr>
          </a:p>
        </p:txBody>
      </p:sp>
      <p:sp>
        <p:nvSpPr>
          <p:cNvPr id="54275" name="Rectangle 3"/>
          <p:cNvSpPr>
            <a:spLocks noGrp="1" noRot="1" noChangeArrowheads="1"/>
          </p:cNvSpPr>
          <p:nvPr>
            <p:ph type="body" idx="1"/>
          </p:nvPr>
        </p:nvSpPr>
        <p:spPr>
          <a:xfrm>
            <a:off x="2362200" y="2667000"/>
            <a:ext cx="8007350" cy="3733800"/>
          </a:xfrm>
        </p:spPr>
        <p:txBody>
          <a:bodyPr/>
          <a:lstStyle/>
          <a:p>
            <a:pPr lvl="1" eaLnBrk="1" hangingPunct="1"/>
            <a:r>
              <a:rPr lang="en-US" altLang="en-US" sz="3200" dirty="0">
                <a:solidFill>
                  <a:schemeClr val="tx1"/>
                </a:solidFill>
              </a:rPr>
              <a:t>just one more piece of evidence to support the Theory of Evolution</a:t>
            </a:r>
          </a:p>
          <a:p>
            <a:pPr lvl="1" eaLnBrk="1" hangingPunct="1"/>
            <a:r>
              <a:rPr lang="en-US" altLang="en-US" sz="3200" dirty="0">
                <a:solidFill>
                  <a:schemeClr val="tx1"/>
                </a:solidFill>
              </a:rPr>
              <a:t>traces of homologous organs have been found in other species</a:t>
            </a:r>
          </a:p>
          <a:p>
            <a:pPr lvl="1" eaLnBrk="1" hangingPunct="1"/>
            <a:r>
              <a:rPr lang="en-US" altLang="en-US" sz="3200" dirty="0">
                <a:solidFill>
                  <a:schemeClr val="tx1"/>
                </a:solidFill>
              </a:rPr>
              <a:t>The appearance of organs that serve no useful function, like the appendix</a:t>
            </a:r>
            <a:endParaRPr lang="en-US" altLang="en-US" dirty="0">
              <a:solidFill>
                <a:schemeClr val="tx1"/>
              </a:solidFill>
            </a:endParaRPr>
          </a:p>
        </p:txBody>
      </p:sp>
    </p:spTree>
    <p:extLst>
      <p:ext uri="{BB962C8B-B14F-4D97-AF65-F5344CB8AC3E}">
        <p14:creationId xmlns:p14="http://schemas.microsoft.com/office/powerpoint/2010/main" val="40307359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60161"/>
            <a:ext cx="9601196" cy="769395"/>
          </a:xfrm>
        </p:spPr>
        <p:txBody>
          <a:bodyPr/>
          <a:lstStyle/>
          <a:p>
            <a:r>
              <a:rPr lang="en-US" dirty="0"/>
              <a:t>Genetics</a:t>
            </a:r>
          </a:p>
        </p:txBody>
      </p:sp>
      <p:sp>
        <p:nvSpPr>
          <p:cNvPr id="3" name="Content Placeholder 2"/>
          <p:cNvSpPr>
            <a:spLocks noGrp="1"/>
          </p:cNvSpPr>
          <p:nvPr>
            <p:ph idx="1"/>
          </p:nvPr>
        </p:nvSpPr>
        <p:spPr>
          <a:xfrm>
            <a:off x="1056068" y="1429555"/>
            <a:ext cx="10045521" cy="4636393"/>
          </a:xfrm>
        </p:spPr>
        <p:txBody>
          <a:bodyPr>
            <a:normAutofit fontScale="85000" lnSpcReduction="20000"/>
          </a:bodyPr>
          <a:lstStyle/>
          <a:p>
            <a:r>
              <a:rPr lang="en-GB" altLang="en-US" sz="2600" dirty="0">
                <a:latin typeface="Arial" panose="020B0604020202020204" pitchFamily="34" charset="0"/>
                <a:ea typeface="ＭＳ Ｐゴシック" panose="020B0600070205080204" pitchFamily="34" charset="-128"/>
              </a:rPr>
              <a:t>Also during this time, an Austrian monk called Gregor Mendel was carrying out important experiments that would eventually prove that Darwin’s Natural Selection was in fact correct. </a:t>
            </a:r>
          </a:p>
          <a:p>
            <a:endParaRPr lang="en-GB" altLang="en-US" sz="2600" dirty="0">
              <a:latin typeface="Arial" panose="020B0604020202020204" pitchFamily="34" charset="0"/>
              <a:ea typeface="ＭＳ Ｐゴシック" panose="020B0600070205080204" pitchFamily="34" charset="-128"/>
            </a:endParaRPr>
          </a:p>
          <a:p>
            <a:r>
              <a:rPr lang="en-GB" altLang="en-US" sz="2600" dirty="0">
                <a:latin typeface="Arial" panose="020B0604020202020204" pitchFamily="34" charset="0"/>
                <a:ea typeface="ＭＳ Ｐゴシック" panose="020B0600070205080204" pitchFamily="34" charset="-128"/>
              </a:rPr>
              <a:t>For 7 years, Mendel cross-bred different strains of pea plants to investigate how characteristics like the </a:t>
            </a:r>
            <a:r>
              <a:rPr lang="en-GB" altLang="en-US" sz="2600" dirty="0" err="1">
                <a:latin typeface="Arial" panose="020B0604020202020204" pitchFamily="34" charset="0"/>
                <a:ea typeface="ＭＳ Ｐゴシック" panose="020B0600070205080204" pitchFamily="34" charset="-128"/>
              </a:rPr>
              <a:t>color</a:t>
            </a:r>
            <a:r>
              <a:rPr lang="en-GB" altLang="en-US" sz="2600" dirty="0">
                <a:latin typeface="Arial" panose="020B0604020202020204" pitchFamily="34" charset="0"/>
                <a:ea typeface="ＭＳ Ｐゴシック" panose="020B0600070205080204" pitchFamily="34" charset="-128"/>
              </a:rPr>
              <a:t> of the flowers got passed down the generations. </a:t>
            </a:r>
          </a:p>
          <a:p>
            <a:r>
              <a:rPr lang="en-GB" altLang="en-US" sz="2600" dirty="0">
                <a:latin typeface="Arial" panose="020B0604020202020204" pitchFamily="34" charset="0"/>
                <a:ea typeface="ＭＳ Ｐゴシック" panose="020B0600070205080204" pitchFamily="34" charset="-128"/>
              </a:rPr>
              <a:t>He cultivated almost thirty thousand pea plants and figured out the basic principles of what would later become known as Genetics. He showed that offspring received characteristics from both parents, but only the dominant characteristic was expressed in the offspring</a:t>
            </a:r>
          </a:p>
          <a:p>
            <a:r>
              <a:rPr lang="en-GB" altLang="en-US" sz="2600" dirty="0">
                <a:latin typeface="Arial" panose="020B0604020202020204" pitchFamily="34" charset="0"/>
                <a:ea typeface="ＭＳ Ｐゴシック" panose="020B0600070205080204" pitchFamily="34" charset="-128"/>
              </a:rPr>
              <a:t>This was contrary to the prevailing view at the time that the characteristics of both parents were somehow “blended” together. Unfortunately, Mendel’s work was overlooked by scientists until long after his death.</a:t>
            </a:r>
          </a:p>
          <a:p>
            <a:endParaRPr lang="en-US" dirty="0"/>
          </a:p>
        </p:txBody>
      </p:sp>
    </p:spTree>
    <p:extLst>
      <p:ext uri="{BB962C8B-B14F-4D97-AF65-F5344CB8AC3E}">
        <p14:creationId xmlns:p14="http://schemas.microsoft.com/office/powerpoint/2010/main" val="7508014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60162"/>
            <a:ext cx="9601196" cy="640606"/>
          </a:xfrm>
        </p:spPr>
        <p:txBody>
          <a:bodyPr>
            <a:normAutofit fontScale="90000"/>
          </a:bodyPr>
          <a:lstStyle/>
          <a:p>
            <a:r>
              <a:rPr lang="en-US" dirty="0"/>
              <a:t>How evolution works</a:t>
            </a:r>
          </a:p>
        </p:txBody>
      </p:sp>
      <p:sp>
        <p:nvSpPr>
          <p:cNvPr id="3" name="Content Placeholder 2"/>
          <p:cNvSpPr>
            <a:spLocks noGrp="1"/>
          </p:cNvSpPr>
          <p:nvPr>
            <p:ph idx="1"/>
          </p:nvPr>
        </p:nvSpPr>
        <p:spPr>
          <a:xfrm>
            <a:off x="837126" y="1300768"/>
            <a:ext cx="10522039" cy="4575100"/>
          </a:xfrm>
        </p:spPr>
        <p:txBody>
          <a:bodyPr>
            <a:normAutofit/>
          </a:bodyPr>
          <a:lstStyle/>
          <a:p>
            <a:r>
              <a:rPr lang="en-GB" altLang="en-US" sz="2200" dirty="0">
                <a:latin typeface="Arial" panose="020B0604020202020204" pitchFamily="34" charset="0"/>
                <a:ea typeface="ＭＳ Ｐゴシック" panose="020B0600070205080204" pitchFamily="34" charset="-128"/>
              </a:rPr>
              <a:t>The genetic make-up of an organism is known as its genotype. The genotype of an organism and the environment in which it lives (nature and nurture together) determine the characteristic traits of the organism, or its phenotype.</a:t>
            </a:r>
          </a:p>
          <a:p>
            <a:endParaRPr lang="en-GB" altLang="en-US" sz="2200" dirty="0">
              <a:latin typeface="Arial" panose="020B0604020202020204" pitchFamily="34" charset="0"/>
              <a:ea typeface="ＭＳ Ｐゴシック" panose="020B0600070205080204" pitchFamily="34" charset="-128"/>
            </a:endParaRPr>
          </a:p>
          <a:p>
            <a:endParaRPr lang="en-GB"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a:p>
            <a:endParaRPr lang="en-US" dirty="0"/>
          </a:p>
        </p:txBody>
      </p:sp>
      <p:pic>
        <p:nvPicPr>
          <p:cNvPr id="4" name="Content Placeholder 3" descr="DNA_double_helix_vertikal-1.PNG"/>
          <p:cNvPicPr>
            <a:picLocks noChangeAspect="1"/>
          </p:cNvPicPr>
          <p:nvPr/>
        </p:nvPicPr>
        <p:blipFill>
          <a:blip r:embed="rId2">
            <a:extLst>
              <a:ext uri="{28A0092B-C50C-407E-A947-70E740481C1C}">
                <a14:useLocalDpi xmlns:a14="http://schemas.microsoft.com/office/drawing/2010/main" val="0"/>
              </a:ext>
            </a:extLst>
          </a:blip>
          <a:srcRect l="-957" r="-957"/>
          <a:stretch>
            <a:fillRect/>
          </a:stretch>
        </p:blipFill>
        <p:spPr>
          <a:xfrm>
            <a:off x="2647682" y="2554074"/>
            <a:ext cx="1828800" cy="3321794"/>
          </a:xfrm>
          <a:prstGeom prst="rect">
            <a:avLst/>
          </a:prstGeom>
        </p:spPr>
      </p:pic>
      <p:pic>
        <p:nvPicPr>
          <p:cNvPr id="5" name="Picture 5" descr="Photo 23.jpg"/>
          <p:cNvPicPr>
            <a:picLocks noChangeAspect="1"/>
          </p:cNvPicPr>
          <p:nvPr/>
        </p:nvPicPr>
        <p:blipFill>
          <a:blip r:embed="rId3">
            <a:extLst>
              <a:ext uri="{28A0092B-C50C-407E-A947-70E740481C1C}">
                <a14:useLocalDpi xmlns:a14="http://schemas.microsoft.com/office/drawing/2010/main" val="0"/>
              </a:ext>
            </a:extLst>
          </a:blip>
          <a:srcRect l="24689" r="23750"/>
          <a:stretch>
            <a:fillRect/>
          </a:stretch>
        </p:blipFill>
        <p:spPr bwMode="auto">
          <a:xfrm>
            <a:off x="7679296" y="2554074"/>
            <a:ext cx="2724150" cy="332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6"/>
          <p:cNvSpPr>
            <a:spLocks noChangeArrowheads="1"/>
          </p:cNvSpPr>
          <p:nvPr/>
        </p:nvSpPr>
        <p:spPr bwMode="auto">
          <a:xfrm>
            <a:off x="7029718" y="3131118"/>
            <a:ext cx="838200" cy="457200"/>
          </a:xfrm>
          <a:prstGeom prst="rightArrow">
            <a:avLst>
              <a:gd name="adj1" fmla="val 50000"/>
              <a:gd name="adj2" fmla="val 50001"/>
            </a:avLst>
          </a:prstGeom>
          <a:solidFill>
            <a:schemeClr val="accent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 name="Right Arrow 6"/>
          <p:cNvSpPr>
            <a:spLocks noChangeArrowheads="1"/>
          </p:cNvSpPr>
          <p:nvPr/>
        </p:nvSpPr>
        <p:spPr bwMode="auto">
          <a:xfrm>
            <a:off x="7029718" y="3830157"/>
            <a:ext cx="838200" cy="457200"/>
          </a:xfrm>
          <a:prstGeom prst="rightArrow">
            <a:avLst>
              <a:gd name="adj1" fmla="val 50000"/>
              <a:gd name="adj2" fmla="val 50001"/>
            </a:avLst>
          </a:prstGeom>
          <a:solidFill>
            <a:schemeClr val="accent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 name="Right Arrow 6"/>
          <p:cNvSpPr>
            <a:spLocks noChangeArrowheads="1"/>
          </p:cNvSpPr>
          <p:nvPr/>
        </p:nvSpPr>
        <p:spPr bwMode="auto">
          <a:xfrm>
            <a:off x="7029718" y="4856354"/>
            <a:ext cx="838200" cy="457200"/>
          </a:xfrm>
          <a:prstGeom prst="rightArrow">
            <a:avLst>
              <a:gd name="adj1" fmla="val 50000"/>
              <a:gd name="adj2" fmla="val 50001"/>
            </a:avLst>
          </a:prstGeom>
          <a:solidFill>
            <a:schemeClr val="accent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 name="Rectangle 9"/>
          <p:cNvSpPr>
            <a:spLocks noChangeArrowheads="1"/>
          </p:cNvSpPr>
          <p:nvPr/>
        </p:nvSpPr>
        <p:spPr bwMode="auto">
          <a:xfrm>
            <a:off x="929963" y="3525357"/>
            <a:ext cx="1524000" cy="533400"/>
          </a:xfrm>
          <a:prstGeom prst="rect">
            <a:avLst/>
          </a:prstGeom>
          <a:solidFill>
            <a:schemeClr val="accent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Genotype</a:t>
            </a:r>
          </a:p>
        </p:txBody>
      </p:sp>
      <p:sp>
        <p:nvSpPr>
          <p:cNvPr id="10" name="Rectangle 9"/>
          <p:cNvSpPr>
            <a:spLocks noChangeArrowheads="1"/>
          </p:cNvSpPr>
          <p:nvPr/>
        </p:nvSpPr>
        <p:spPr bwMode="auto">
          <a:xfrm>
            <a:off x="4873178" y="3525357"/>
            <a:ext cx="1676400" cy="533400"/>
          </a:xfrm>
          <a:prstGeom prst="rect">
            <a:avLst/>
          </a:prstGeom>
          <a:solidFill>
            <a:schemeClr val="accent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Phenotype</a:t>
            </a:r>
          </a:p>
        </p:txBody>
      </p:sp>
    </p:spTree>
    <p:extLst>
      <p:ext uri="{BB962C8B-B14F-4D97-AF65-F5344CB8AC3E}">
        <p14:creationId xmlns:p14="http://schemas.microsoft.com/office/powerpoint/2010/main" val="3196912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47281"/>
            <a:ext cx="9601196" cy="653485"/>
          </a:xfrm>
        </p:spPr>
        <p:txBody>
          <a:bodyPr>
            <a:normAutofit fontScale="90000"/>
          </a:bodyPr>
          <a:lstStyle/>
          <a:p>
            <a:r>
              <a:rPr lang="en-US" dirty="0"/>
              <a:t>Genetics and DNA</a:t>
            </a:r>
          </a:p>
        </p:txBody>
      </p:sp>
      <p:sp>
        <p:nvSpPr>
          <p:cNvPr id="3" name="Content Placeholder 2"/>
          <p:cNvSpPr>
            <a:spLocks noGrp="1"/>
          </p:cNvSpPr>
          <p:nvPr>
            <p:ph idx="1"/>
          </p:nvPr>
        </p:nvSpPr>
        <p:spPr>
          <a:xfrm>
            <a:off x="798490" y="1493949"/>
            <a:ext cx="10586434" cy="4381919"/>
          </a:xfrm>
        </p:spPr>
        <p:txBody>
          <a:bodyPr>
            <a:normAutofit/>
          </a:bodyPr>
          <a:lstStyle/>
          <a:p>
            <a:r>
              <a:rPr lang="en-GB" altLang="en-US" dirty="0">
                <a:latin typeface="Arial" panose="020B0604020202020204" pitchFamily="34" charset="0"/>
                <a:ea typeface="ＭＳ Ｐゴシック" panose="020B0600070205080204" pitchFamily="34" charset="-128"/>
              </a:rPr>
              <a:t>The genotype of an organism is stored in DNA molecules, within the nucleus of every cell. </a:t>
            </a:r>
          </a:p>
          <a:p>
            <a:r>
              <a:rPr lang="en-GB" altLang="en-US" dirty="0">
                <a:latin typeface="Arial" panose="020B0604020202020204" pitchFamily="34" charset="0"/>
                <a:ea typeface="ＭＳ Ｐゴシック" panose="020B0600070205080204" pitchFamily="34" charset="-128"/>
              </a:rPr>
              <a:t>Every time an organism grows a new cell a new copy of the DNA is created. It is important that every copy of the DNA is identical, since any errors copying the genotype may prevent the cell from functioning properly. </a:t>
            </a:r>
          </a:p>
          <a:p>
            <a:r>
              <a:rPr lang="en-GB" altLang="en-US" dirty="0">
                <a:latin typeface="Arial" panose="020B0604020202020204" pitchFamily="34" charset="0"/>
                <a:ea typeface="ＭＳ Ｐゴシック" panose="020B0600070205080204" pitchFamily="34" charset="-128"/>
              </a:rPr>
              <a:t>In 1953, Watson and Crick figured out that DNA had a helical structure and showed how it copies itself with accuracy. When DNA replicates, the helix unwinds and each strand produces an exact mirror image copy of itself. This ensures that each copy is identical to the original.</a:t>
            </a:r>
          </a:p>
          <a:p>
            <a:endParaRPr lang="en-US" dirty="0"/>
          </a:p>
        </p:txBody>
      </p:sp>
    </p:spTree>
    <p:extLst>
      <p:ext uri="{BB962C8B-B14F-4D97-AF65-F5344CB8AC3E}">
        <p14:creationId xmlns:p14="http://schemas.microsoft.com/office/powerpoint/2010/main" val="3309443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zygomatics.jpg"/>
          <p:cNvPicPr>
            <a:picLocks noGrp="1" noChangeAspect="1"/>
          </p:cNvPicPr>
          <p:nvPr>
            <p:ph idx="1"/>
          </p:nvPr>
        </p:nvPicPr>
        <p:blipFill>
          <a:blip r:embed="rId2">
            <a:extLst>
              <a:ext uri="{28A0092B-C50C-407E-A947-70E740481C1C}">
                <a14:useLocalDpi xmlns:a14="http://schemas.microsoft.com/office/drawing/2010/main" val="0"/>
              </a:ext>
            </a:extLst>
          </a:blip>
          <a:srcRect t="38889"/>
          <a:stretch>
            <a:fillRect/>
          </a:stretch>
        </p:blipFill>
        <p:spPr bwMode="auto">
          <a:xfrm>
            <a:off x="1643132" y="1863549"/>
            <a:ext cx="2670978" cy="235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5177307" y="754121"/>
            <a:ext cx="5963989" cy="693766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GB" altLang="en-US" dirty="0">
                <a:latin typeface="Arial" panose="020B0604020202020204" pitchFamily="34" charset="0"/>
                <a:ea typeface="ＭＳ Ｐゴシック" panose="020B0600070205080204" pitchFamily="34" charset="-128"/>
              </a:rPr>
              <a:t>Mutations give rise to variants, or alleles, of the same gene. One person may have one set of alleles, and another person, a different set. For example, hair colour in humans. One of the genes that codes for hair </a:t>
            </a:r>
            <a:r>
              <a:rPr lang="en-GB" altLang="en-US" dirty="0" err="1">
                <a:latin typeface="Arial" panose="020B0604020202020204" pitchFamily="34" charset="0"/>
                <a:ea typeface="ＭＳ Ｐゴシック" panose="020B0600070205080204" pitchFamily="34" charset="-128"/>
              </a:rPr>
              <a:t>color</a:t>
            </a:r>
            <a:r>
              <a:rPr lang="en-GB" altLang="en-US" dirty="0">
                <a:latin typeface="Arial" panose="020B0604020202020204" pitchFamily="34" charset="0"/>
                <a:ea typeface="ＭＳ Ｐゴシック" panose="020B0600070205080204" pitchFamily="34" charset="-128"/>
              </a:rPr>
              <a:t> occurs as two alleles, brown and blonde. In the case of hair </a:t>
            </a:r>
            <a:r>
              <a:rPr lang="en-GB" altLang="en-US" dirty="0" err="1">
                <a:latin typeface="Arial" panose="020B0604020202020204" pitchFamily="34" charset="0"/>
                <a:ea typeface="ＭＳ Ｐゴシック" panose="020B0600070205080204" pitchFamily="34" charset="-128"/>
              </a:rPr>
              <a:t>color</a:t>
            </a:r>
            <a:r>
              <a:rPr lang="en-GB" altLang="en-US" dirty="0">
                <a:latin typeface="Arial" panose="020B0604020202020204" pitchFamily="34" charset="0"/>
                <a:ea typeface="ＭＳ Ｐゴシック" panose="020B0600070205080204" pitchFamily="34" charset="-128"/>
              </a:rPr>
              <a:t>, brown is dominant and blonde is recessive. If a person gets a brown allele from one parent and a blonde allele from the other parent, they will have brown hair. A person will only have blonde hair when they receive blonde alleles from both parents.</a:t>
            </a:r>
          </a:p>
          <a:p>
            <a:endParaRPr lang="en-US" dirty="0"/>
          </a:p>
        </p:txBody>
      </p:sp>
      <p:sp>
        <p:nvSpPr>
          <p:cNvPr id="7" name="Rectangle 6"/>
          <p:cNvSpPr/>
          <p:nvPr/>
        </p:nvSpPr>
        <p:spPr>
          <a:xfrm>
            <a:off x="1206321" y="4465809"/>
            <a:ext cx="3816440" cy="923330"/>
          </a:xfrm>
          <a:prstGeom prst="rect">
            <a:avLst/>
          </a:prstGeom>
        </p:spPr>
        <p:txBody>
          <a:bodyPr wrap="square">
            <a:spAutoFit/>
          </a:bodyPr>
          <a:lstStyle/>
          <a:p>
            <a:r>
              <a:rPr lang="en-GB" altLang="en-US" dirty="0">
                <a:latin typeface="Arial" panose="020B0604020202020204" pitchFamily="34" charset="0"/>
                <a:ea typeface="ＭＳ Ｐゴシック" panose="020B0600070205080204" pitchFamily="34" charset="-128"/>
              </a:rPr>
              <a:t>Mendel showed that one allele is usually dominant and the other recessive. </a:t>
            </a:r>
          </a:p>
        </p:txBody>
      </p:sp>
      <p:sp>
        <p:nvSpPr>
          <p:cNvPr id="8" name="TextBox 7"/>
          <p:cNvSpPr txBox="1"/>
          <p:nvPr/>
        </p:nvSpPr>
        <p:spPr>
          <a:xfrm>
            <a:off x="1030310" y="953037"/>
            <a:ext cx="3580327" cy="430887"/>
          </a:xfrm>
          <a:prstGeom prst="rect">
            <a:avLst/>
          </a:prstGeom>
          <a:noFill/>
        </p:spPr>
        <p:txBody>
          <a:bodyPr wrap="square" rtlCol="0">
            <a:spAutoFit/>
          </a:bodyPr>
          <a:lstStyle/>
          <a:p>
            <a:pPr algn="ctr"/>
            <a:r>
              <a:rPr lang="en-US" sz="2200" b="1" dirty="0"/>
              <a:t>Mutations</a:t>
            </a:r>
          </a:p>
        </p:txBody>
      </p:sp>
    </p:spTree>
    <p:extLst>
      <p:ext uri="{BB962C8B-B14F-4D97-AF65-F5344CB8AC3E}">
        <p14:creationId xmlns:p14="http://schemas.microsoft.com/office/powerpoint/2010/main" val="12910632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8642" y="2601532"/>
            <a:ext cx="10380372" cy="3606085"/>
          </a:xfrm>
        </p:spPr>
        <p:txBody>
          <a:bodyPr>
            <a:normAutofit fontScale="62500" lnSpcReduction="20000"/>
          </a:bodyPr>
          <a:lstStyle/>
          <a:p>
            <a:pPr>
              <a:buFont typeface="Arial" panose="020B0604020202020204" pitchFamily="34" charset="0"/>
              <a:buChar char="•"/>
            </a:pPr>
            <a:r>
              <a:rPr lang="en-US" altLang="en-US" sz="3500" dirty="0">
                <a:latin typeface="Arial" panose="020B0604020202020204" pitchFamily="34" charset="0"/>
                <a:cs typeface="Arial" panose="020B0604020202020204" pitchFamily="34" charset="0"/>
              </a:rPr>
              <a:t>Mutant alleles spread through a population by </a:t>
            </a:r>
            <a:r>
              <a:rPr lang="en-US" altLang="en-US" sz="3500" dirty="0">
                <a:solidFill>
                  <a:schemeClr val="tx1"/>
                </a:solidFill>
                <a:latin typeface="Arial" panose="020B0604020202020204" pitchFamily="34" charset="0"/>
                <a:cs typeface="Arial" panose="020B0604020202020204" pitchFamily="34" charset="0"/>
              </a:rPr>
              <a:t>sexual reproduction. If an allele exerts a harmful effect, it will reduce the ability of the individual to reproduce and the allele will probably be removed from the population.  In contrast, mutations with favorable effects are preferentially passed on.</a:t>
            </a:r>
          </a:p>
          <a:p>
            <a:pPr>
              <a:buFont typeface="Arial" panose="020B0604020202020204" pitchFamily="34" charset="0"/>
              <a:buChar char="•"/>
            </a:pPr>
            <a:r>
              <a:rPr lang="en-US" altLang="en-US" sz="3500" dirty="0">
                <a:latin typeface="Arial" panose="020B0604020202020204" pitchFamily="34" charset="0"/>
                <a:ea typeface="ＭＳ Ｐゴシック" panose="020B0600070205080204" pitchFamily="34" charset="-128"/>
                <a:cs typeface="Arial" panose="020B0604020202020204" pitchFamily="34" charset="0"/>
              </a:rPr>
              <a:t>Only those mutant alleles that have beneficial effects that increase the likelihood of reproduction will be passed on to offspring. In this way, harmful alleles are removed from a population while favorable alleles accumulate. </a:t>
            </a:r>
          </a:p>
          <a:p>
            <a:pPr>
              <a:buFont typeface="Arial" panose="020B0604020202020204" pitchFamily="34" charset="0"/>
              <a:buChar char="•"/>
            </a:pPr>
            <a:r>
              <a:rPr lang="en-US" altLang="en-US" sz="3500" dirty="0">
                <a:latin typeface="Arial" panose="020B0604020202020204" pitchFamily="34" charset="0"/>
                <a:ea typeface="ＭＳ Ｐゴシック" panose="020B0600070205080204" pitchFamily="34" charset="-128"/>
                <a:cs typeface="Arial" panose="020B0604020202020204" pitchFamily="34" charset="0"/>
              </a:rPr>
              <a:t>This is Darwin’s concept of Natural Selection and shows how a population adapts to its environment over time.</a:t>
            </a:r>
          </a:p>
          <a:p>
            <a:pPr>
              <a:buFont typeface="Arial" panose="020B0604020202020204" pitchFamily="34" charset="0"/>
              <a:buChar char="•"/>
            </a:pPr>
            <a:endParaRPr lang="en-US" altLang="en-US" dirty="0">
              <a:solidFill>
                <a:srgbClr val="000000"/>
              </a:solidFill>
            </a:endParaRPr>
          </a:p>
        </p:txBody>
      </p:sp>
      <p:sp>
        <p:nvSpPr>
          <p:cNvPr id="4" name="TextBox 3"/>
          <p:cNvSpPr txBox="1"/>
          <p:nvPr/>
        </p:nvSpPr>
        <p:spPr>
          <a:xfrm>
            <a:off x="2807594" y="1262130"/>
            <a:ext cx="6400800" cy="461665"/>
          </a:xfrm>
          <a:prstGeom prst="rect">
            <a:avLst/>
          </a:prstGeom>
          <a:noFill/>
        </p:spPr>
        <p:txBody>
          <a:bodyPr wrap="square" rtlCol="0">
            <a:spAutoFit/>
          </a:bodyPr>
          <a:lstStyle/>
          <a:p>
            <a:pPr algn="ctr"/>
            <a:r>
              <a:rPr lang="en-US" sz="2400" b="1" u="sng" dirty="0">
                <a:latin typeface="Georgia" panose="02040502050405020303" pitchFamily="18" charset="0"/>
              </a:rPr>
              <a:t>Mutations</a:t>
            </a:r>
          </a:p>
        </p:txBody>
      </p:sp>
    </p:spTree>
    <p:extLst>
      <p:ext uri="{BB962C8B-B14F-4D97-AF65-F5344CB8AC3E}">
        <p14:creationId xmlns:p14="http://schemas.microsoft.com/office/powerpoint/2010/main" val="28252318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og-breed-information.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2986" y="634404"/>
            <a:ext cx="2759617" cy="283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62378" y="3471760"/>
            <a:ext cx="3880834" cy="2862322"/>
          </a:xfrm>
          <a:prstGeom prst="rect">
            <a:avLst/>
          </a:prstGeom>
        </p:spPr>
        <p:txBody>
          <a:bodyPr wrap="square">
            <a:spAutoFit/>
          </a:bodyPr>
          <a:lstStyle/>
          <a:p>
            <a:pPr marL="285750" indent="-285750">
              <a:buFont typeface="Arial" panose="020B0604020202020204" pitchFamily="34" charset="0"/>
              <a:buChar char="•"/>
            </a:pPr>
            <a:r>
              <a:rPr lang="en-US" altLang="en-US" dirty="0"/>
              <a:t>The dog is another example of how   selection can change the frequency of alleles in a population.</a:t>
            </a:r>
          </a:p>
          <a:p>
            <a:pPr marL="285750" indent="-285750">
              <a:buFont typeface="Arial" panose="020B0604020202020204" pitchFamily="34" charset="0"/>
              <a:buChar char="•"/>
            </a:pPr>
            <a:r>
              <a:rPr lang="en-US" altLang="en-US" dirty="0"/>
              <a:t>Dogs have been artificially selected   for certain characteristics for many   years, and different breeds have   different alleles. </a:t>
            </a:r>
          </a:p>
          <a:p>
            <a:pPr marL="285750" indent="-285750">
              <a:buFont typeface="Arial" panose="020B0604020202020204" pitchFamily="34" charset="0"/>
              <a:buChar char="•"/>
            </a:pPr>
            <a:r>
              <a:rPr lang="en-US" altLang="en-US" dirty="0"/>
              <a:t>All breeds of dog belong to the same species, </a:t>
            </a:r>
            <a:r>
              <a:rPr lang="en-US" altLang="en-US" i="1" dirty="0" err="1"/>
              <a:t>Canis</a:t>
            </a:r>
            <a:r>
              <a:rPr lang="en-US" altLang="en-US" i="1" dirty="0"/>
              <a:t> lupus</a:t>
            </a:r>
            <a:r>
              <a:rPr lang="en-US" altLang="en-US" dirty="0"/>
              <a:t> (the wolf) so no new species has resulted.</a:t>
            </a:r>
          </a:p>
        </p:txBody>
      </p:sp>
      <p:sp>
        <p:nvSpPr>
          <p:cNvPr id="6" name="Rectangle 5"/>
          <p:cNvSpPr/>
          <p:nvPr/>
        </p:nvSpPr>
        <p:spPr>
          <a:xfrm>
            <a:off x="5293216" y="761004"/>
            <a:ext cx="5795493" cy="4801314"/>
          </a:xfrm>
          <a:prstGeom prst="rect">
            <a:avLst/>
          </a:prstGeom>
        </p:spPr>
        <p:txBody>
          <a:bodyPr wrap="square">
            <a:spAutoFit/>
          </a:bodyPr>
          <a:lstStyle/>
          <a:p>
            <a:pPr marL="285750" indent="-285750">
              <a:buFont typeface="Arial" panose="020B0604020202020204" pitchFamily="34" charset="0"/>
              <a:buChar char="•"/>
            </a:pPr>
            <a:r>
              <a:rPr lang="en-GB" altLang="en-US" dirty="0">
                <a:latin typeface="Arial" panose="020B0604020202020204" pitchFamily="34" charset="0"/>
                <a:ea typeface="ＭＳ Ｐゴシック" panose="020B0600070205080204" pitchFamily="34" charset="-128"/>
              </a:rPr>
              <a:t>The case of the Peppered Moth shows how natural selection can change the frequency (or proportion) of alleles in a population. An example of the same phenomenon is the breeding of dogs. Humans have been breeding dogs for thousands of years and trying to develop certain characteristics. </a:t>
            </a:r>
          </a:p>
          <a:p>
            <a:pPr marL="285750" indent="-285750">
              <a:buFont typeface="Arial" panose="020B0604020202020204" pitchFamily="34" charset="0"/>
              <a:buChar char="•"/>
            </a:pPr>
            <a:r>
              <a:rPr lang="en-GB" altLang="en-US" dirty="0">
                <a:latin typeface="Arial" panose="020B0604020202020204" pitchFamily="34" charset="0"/>
                <a:ea typeface="ＭＳ Ｐゴシック" panose="020B0600070205080204" pitchFamily="34" charset="-128"/>
              </a:rPr>
              <a:t>This “artificial selection” is exactly the same process as natural selection but controlled by human intention rather than natural forces. </a:t>
            </a:r>
          </a:p>
          <a:p>
            <a:pPr marL="285750" indent="-285750">
              <a:buFont typeface="Arial" panose="020B0604020202020204" pitchFamily="34" charset="0"/>
              <a:buChar char="•"/>
            </a:pPr>
            <a:r>
              <a:rPr lang="en-GB" altLang="en-US" dirty="0">
                <a:latin typeface="Arial" panose="020B0604020202020204" pitchFamily="34" charset="0"/>
                <a:ea typeface="ＭＳ Ｐゴシック" panose="020B0600070205080204" pitchFamily="34" charset="-128"/>
              </a:rPr>
              <a:t>Although humans have been successful in changing the frequency of alleles in different dog breeds, they haven’t created new species. The definition of a species is a population that can interbreed and produce fertile offspring. Most dogs can successively interbreed with other dogs, and also with wolves, so in actual fact all dog breeds are just subspecies of the wolf. </a:t>
            </a:r>
          </a:p>
        </p:txBody>
      </p:sp>
    </p:spTree>
    <p:extLst>
      <p:ext uri="{BB962C8B-B14F-4D97-AF65-F5344CB8AC3E}">
        <p14:creationId xmlns:p14="http://schemas.microsoft.com/office/powerpoint/2010/main" val="13120464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47282"/>
            <a:ext cx="9601196" cy="756516"/>
          </a:xfrm>
        </p:spPr>
        <p:txBody>
          <a:bodyPr>
            <a:normAutofit fontScale="90000"/>
          </a:bodyPr>
          <a:lstStyle/>
          <a:p>
            <a:r>
              <a:rPr lang="en-US" dirty="0"/>
              <a:t>Micro and Macro Evolution</a:t>
            </a:r>
          </a:p>
        </p:txBody>
      </p:sp>
      <p:sp>
        <p:nvSpPr>
          <p:cNvPr id="3" name="Content Placeholder 2"/>
          <p:cNvSpPr>
            <a:spLocks noGrp="1"/>
          </p:cNvSpPr>
          <p:nvPr>
            <p:ph idx="1"/>
          </p:nvPr>
        </p:nvSpPr>
        <p:spPr>
          <a:xfrm>
            <a:off x="3273076" y="1766578"/>
            <a:ext cx="8050366" cy="4507860"/>
          </a:xfrm>
        </p:spPr>
        <p:txBody>
          <a:bodyPr>
            <a:normAutofit fontScale="85000" lnSpcReduction="20000"/>
          </a:bodyPr>
          <a:lstStyle/>
          <a:p>
            <a:r>
              <a:rPr lang="en-GB" altLang="en-US" dirty="0">
                <a:latin typeface="Arial" panose="020B0604020202020204" pitchFamily="34" charset="0"/>
                <a:ea typeface="ＭＳ Ｐゴシック" panose="020B0600070205080204" pitchFamily="34" charset="-128"/>
              </a:rPr>
              <a:t>To give rise to a new species, Microevolution needs to go on for more much longer than humans have been breeding dogs. </a:t>
            </a:r>
          </a:p>
          <a:p>
            <a:r>
              <a:rPr lang="en-GB" altLang="en-US" dirty="0">
                <a:latin typeface="Arial" panose="020B0604020202020204" pitchFamily="34" charset="0"/>
                <a:ea typeface="ＭＳ Ｐゴシック" panose="020B0600070205080204" pitchFamily="34" charset="-128"/>
              </a:rPr>
              <a:t>If a species was to become divided into two isolated populations for tens of thousands of years, then natural selection would eventually change the frequency of alleles to such an extent that members of the two populations could no longer interbreed. This process would result in the birth of new species or speciation. </a:t>
            </a:r>
          </a:p>
          <a:p>
            <a:r>
              <a:rPr lang="en-GB" altLang="en-US" dirty="0">
                <a:latin typeface="Arial" panose="020B0604020202020204" pitchFamily="34" charset="0"/>
                <a:ea typeface="ＭＳ Ｐゴシック" panose="020B0600070205080204" pitchFamily="34" charset="-128"/>
              </a:rPr>
              <a:t>Where speciation occurs, biologists refer to the process as Macroevolution. An example of Macroevolution is that observed by Charles Darwin when visiting the Galapagos Islands in the Pacific Ocean.  He noticed that each island had its own distinctive species of finch. Darwin argued that the islands had originally been colonized by just one species of finch, but then in isolation, each island population had evolved in response to different environmental conditions.</a:t>
            </a:r>
          </a:p>
          <a:p>
            <a:endParaRPr lang="en-US" dirty="0"/>
          </a:p>
        </p:txBody>
      </p:sp>
      <p:pic>
        <p:nvPicPr>
          <p:cNvPr id="4" name="Picture 3" descr="Darwin's_finches.jpeg"/>
          <p:cNvPicPr>
            <a:picLocks noChangeAspect="1"/>
          </p:cNvPicPr>
          <p:nvPr/>
        </p:nvPicPr>
        <p:blipFill>
          <a:blip r:embed="rId2">
            <a:extLst>
              <a:ext uri="{28A0092B-C50C-407E-A947-70E740481C1C}">
                <a14:useLocalDpi xmlns:a14="http://schemas.microsoft.com/office/drawing/2010/main" val="0"/>
              </a:ext>
            </a:extLst>
          </a:blip>
          <a:srcRect b="21127"/>
          <a:stretch>
            <a:fillRect/>
          </a:stretch>
        </p:blipFill>
        <p:spPr bwMode="auto">
          <a:xfrm>
            <a:off x="776613" y="2056562"/>
            <a:ext cx="2249726" cy="167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alapagos_map_2.jpg"/>
          <p:cNvPicPr>
            <a:picLocks noChangeAspect="1"/>
          </p:cNvPicPr>
          <p:nvPr/>
        </p:nvPicPr>
        <p:blipFill>
          <a:blip r:embed="rId3">
            <a:extLst>
              <a:ext uri="{28A0092B-C50C-407E-A947-70E740481C1C}">
                <a14:useLocalDpi xmlns:a14="http://schemas.microsoft.com/office/drawing/2010/main" val="0"/>
              </a:ext>
            </a:extLst>
          </a:blip>
          <a:srcRect t="23529" b="7336"/>
          <a:stretch>
            <a:fillRect/>
          </a:stretch>
        </p:blipFill>
        <p:spPr bwMode="auto">
          <a:xfrm>
            <a:off x="669377" y="3731890"/>
            <a:ext cx="2464198" cy="1415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p:nvSpPr>
        <p:spPr bwMode="auto">
          <a:xfrm>
            <a:off x="529876" y="1504319"/>
            <a:ext cx="2743200" cy="533400"/>
          </a:xfrm>
          <a:prstGeom prst="rect">
            <a:avLst/>
          </a:prstGeom>
          <a:solidFill>
            <a:schemeClr val="accent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Galapagos finches</a:t>
            </a:r>
          </a:p>
        </p:txBody>
      </p:sp>
    </p:spTree>
    <p:extLst>
      <p:ext uri="{BB962C8B-B14F-4D97-AF65-F5344CB8AC3E}">
        <p14:creationId xmlns:p14="http://schemas.microsoft.com/office/powerpoint/2010/main" val="3328230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85919"/>
            <a:ext cx="9601196" cy="730758"/>
          </a:xfrm>
        </p:spPr>
        <p:txBody>
          <a:bodyPr>
            <a:normAutofit fontScale="90000"/>
          </a:bodyPr>
          <a:lstStyle/>
          <a:p>
            <a:r>
              <a:rPr lang="en-US" dirty="0"/>
              <a:t>Evidence of Evolution</a:t>
            </a:r>
          </a:p>
        </p:txBody>
      </p:sp>
      <p:sp>
        <p:nvSpPr>
          <p:cNvPr id="3" name="Content Placeholder 2"/>
          <p:cNvSpPr>
            <a:spLocks noGrp="1"/>
          </p:cNvSpPr>
          <p:nvPr>
            <p:ph idx="1"/>
          </p:nvPr>
        </p:nvSpPr>
        <p:spPr>
          <a:xfrm>
            <a:off x="1295401" y="2840267"/>
            <a:ext cx="9601196" cy="3318936"/>
          </a:xfrm>
        </p:spPr>
        <p:txBody>
          <a:bodyPr>
            <a:normAutofit fontScale="92500" lnSpcReduction="20000"/>
          </a:bodyPr>
          <a:lstStyle/>
          <a:p>
            <a:endParaRPr lang="en-GB" altLang="en-US" dirty="0">
              <a:latin typeface="Arial" panose="020B0604020202020204" pitchFamily="34" charset="0"/>
              <a:ea typeface="ＭＳ Ｐゴシック" panose="020B0600070205080204" pitchFamily="34" charset="-128"/>
            </a:endParaRPr>
          </a:p>
          <a:p>
            <a:r>
              <a:rPr lang="en-GB" altLang="en-US" dirty="0">
                <a:latin typeface="Arial" panose="020B0604020202020204" pitchFamily="34" charset="0"/>
                <a:ea typeface="ＭＳ Ｐゴシック" panose="020B0600070205080204" pitchFamily="34" charset="-128"/>
              </a:rPr>
              <a:t>One of the most striking pieces of evidence for evolution is the basic similarity of all living things. </a:t>
            </a:r>
          </a:p>
          <a:p>
            <a:r>
              <a:rPr lang="en-GB" altLang="en-US" dirty="0">
                <a:latin typeface="Arial" panose="020B0604020202020204" pitchFamily="34" charset="0"/>
                <a:ea typeface="ＭＳ Ｐゴシック" panose="020B0600070205080204" pitchFamily="34" charset="-128"/>
              </a:rPr>
              <a:t>All living things pass on genetic information from generation to generation using the DNA molecule. If life was generated through evolution then we might also predict that closely related organisms will be more similar to one another than more distantly related organisms. Studies show that chimpanzees, our closest relations, are nearly genetically identical (their genes differ by only 1.2%) whereas the more distantly related mouse differs by 15%.</a:t>
            </a:r>
          </a:p>
          <a:p>
            <a:endParaRPr lang="en-US" dirty="0"/>
          </a:p>
        </p:txBody>
      </p:sp>
      <p:sp>
        <p:nvSpPr>
          <p:cNvPr id="5" name="TextBox 8"/>
          <p:cNvSpPr txBox="1">
            <a:spLocks noChangeArrowheads="1"/>
          </p:cNvSpPr>
          <p:nvPr/>
        </p:nvSpPr>
        <p:spPr bwMode="auto">
          <a:xfrm>
            <a:off x="1598611" y="1416677"/>
            <a:ext cx="89947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dirty="0"/>
              <a:t>HUMAN                 CCAAGGTCACGACTACTCCAATTGTCACAACTGTTCCAACCGTCACGACTGTTGAACGA</a:t>
            </a:r>
          </a:p>
          <a:p>
            <a:r>
              <a:rPr lang="en-US" altLang="en-US" sz="1400" dirty="0"/>
              <a:t>CHIMPANZEE       CCAAGGTCACGACTACTCCAATTGTCACAACTGTTCCAACCGTCA</a:t>
            </a:r>
            <a:r>
              <a:rPr lang="en-US" altLang="en-US" sz="1600" dirty="0">
                <a:solidFill>
                  <a:srgbClr val="FF0000"/>
                </a:solidFill>
              </a:rPr>
              <a:t>T</a:t>
            </a:r>
            <a:r>
              <a:rPr lang="en-US" altLang="en-US" sz="1400" dirty="0"/>
              <a:t>GACTGTTGAACGA</a:t>
            </a:r>
          </a:p>
          <a:p>
            <a:r>
              <a:rPr lang="en-US" altLang="en-US" sz="1400" dirty="0"/>
              <a:t>GORILLA               CCAAGGTCAC</a:t>
            </a:r>
            <a:r>
              <a:rPr lang="en-US" altLang="en-US" sz="1600" dirty="0">
                <a:solidFill>
                  <a:srgbClr val="FF0000"/>
                </a:solidFill>
              </a:rPr>
              <a:t>A</a:t>
            </a:r>
            <a:r>
              <a:rPr lang="en-US" altLang="en-US" sz="1400" dirty="0"/>
              <a:t>ACTACTCCAATTGTCACAACTGTTCCAACCGTCACGACTGTTGAACGA</a:t>
            </a:r>
          </a:p>
          <a:p>
            <a:endParaRPr lang="en-US" altLang="en-US" sz="1400" dirty="0"/>
          </a:p>
          <a:p>
            <a:endParaRPr lang="en-US" altLang="en-US" sz="1400" dirty="0"/>
          </a:p>
        </p:txBody>
      </p:sp>
      <p:sp>
        <p:nvSpPr>
          <p:cNvPr id="6" name="Rectangle 10"/>
          <p:cNvSpPr>
            <a:spLocks noChangeArrowheads="1"/>
          </p:cNvSpPr>
          <p:nvPr/>
        </p:nvSpPr>
        <p:spPr bwMode="auto">
          <a:xfrm>
            <a:off x="1600992" y="2189790"/>
            <a:ext cx="9144000" cy="457200"/>
          </a:xfrm>
          <a:prstGeom prst="rect">
            <a:avLst/>
          </a:prstGeom>
          <a:solidFill>
            <a:schemeClr val="accent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Genetic code of chimps and gorillas is almost identical to humans</a:t>
            </a:r>
          </a:p>
        </p:txBody>
      </p:sp>
    </p:spTree>
    <p:extLst>
      <p:ext uri="{BB962C8B-B14F-4D97-AF65-F5344CB8AC3E}">
        <p14:creationId xmlns:p14="http://schemas.microsoft.com/office/powerpoint/2010/main" val="1066046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4380" y="1303021"/>
            <a:ext cx="10698480" cy="4572847"/>
          </a:xfrm>
        </p:spPr>
        <p:txBody>
          <a:bodyPr/>
          <a:lstStyle/>
          <a:p>
            <a:r>
              <a:rPr lang="en-GB" altLang="en-US" dirty="0">
                <a:latin typeface="Arial" panose="020B0604020202020204" pitchFamily="34" charset="0"/>
                <a:ea typeface="ＭＳ Ｐゴシック" panose="020B0600070205080204" pitchFamily="34" charset="-128"/>
              </a:rPr>
              <a:t>In the early nineteenth century, Charles Darwin rekindled ideas about evolution.  From 1831-1836, Darwin toured the world on as a young naturalist. </a:t>
            </a:r>
          </a:p>
          <a:p>
            <a:r>
              <a:rPr lang="en-GB" altLang="en-US" dirty="0">
                <a:latin typeface="Arial" panose="020B0604020202020204" pitchFamily="34" charset="0"/>
                <a:ea typeface="ＭＳ Ｐゴシック" panose="020B0600070205080204" pitchFamily="34" charset="-128"/>
              </a:rPr>
              <a:t>He was astonished by the diversity of life.  Through his travels he came across some remarkable fossils such as those of rodents the size of hippopotamuses and started to wonder how they might have originated.</a:t>
            </a:r>
          </a:p>
          <a:p>
            <a:r>
              <a:rPr lang="en-GB" altLang="en-US" dirty="0">
                <a:latin typeface="Arial" panose="020B0604020202020204" pitchFamily="34" charset="0"/>
                <a:ea typeface="ＭＳ Ｐゴシック" panose="020B0600070205080204" pitchFamily="34" charset="-128"/>
              </a:rPr>
              <a:t>Around 1842 Darwin read an essay about human population growth by Malthus, who had argued that human population would grow more quickly than food supply. The competition for food would become intense and only the fittest and most able would survive. </a:t>
            </a:r>
          </a:p>
          <a:p>
            <a:endParaRPr lang="en-GB" altLang="en-US" dirty="0">
              <a:latin typeface="Arial" panose="020B0604020202020204" pitchFamily="34" charset="0"/>
              <a:ea typeface="ＭＳ Ｐゴシック" panose="020B0600070205080204" pitchFamily="34" charset="-128"/>
            </a:endParaRPr>
          </a:p>
          <a:p>
            <a:endParaRPr lang="en-US" dirty="0"/>
          </a:p>
        </p:txBody>
      </p:sp>
      <p:sp>
        <p:nvSpPr>
          <p:cNvPr id="4" name="Title 1"/>
          <p:cNvSpPr>
            <a:spLocks noGrp="1"/>
          </p:cNvSpPr>
          <p:nvPr>
            <p:ph type="title"/>
          </p:nvPr>
        </p:nvSpPr>
        <p:spPr>
          <a:xfrm>
            <a:off x="1303022" y="433493"/>
            <a:ext cx="9601196" cy="869528"/>
          </a:xfrm>
        </p:spPr>
        <p:txBody>
          <a:bodyPr/>
          <a:lstStyle/>
          <a:p>
            <a:r>
              <a:rPr lang="en-US" dirty="0"/>
              <a:t>Darwin</a:t>
            </a:r>
          </a:p>
        </p:txBody>
      </p:sp>
    </p:spTree>
    <p:extLst>
      <p:ext uri="{BB962C8B-B14F-4D97-AF65-F5344CB8AC3E}">
        <p14:creationId xmlns:p14="http://schemas.microsoft.com/office/powerpoint/2010/main" val="14167511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320084" y="670715"/>
            <a:ext cx="9448800" cy="931865"/>
          </a:xfrm>
        </p:spPr>
        <p:txBody>
          <a:bodyPr>
            <a:normAutofit fontScale="90000"/>
          </a:bodyPr>
          <a:lstStyle/>
          <a:p>
            <a:r>
              <a:rPr lang="en-US" altLang="en-US" dirty="0"/>
              <a:t>Evidence of Evolution: Comparative Anatomy</a:t>
            </a:r>
          </a:p>
        </p:txBody>
      </p:sp>
      <p:sp>
        <p:nvSpPr>
          <p:cNvPr id="67587" name="Rectangle 2"/>
          <p:cNvSpPr>
            <a:spLocks noChangeArrowheads="1"/>
          </p:cNvSpPr>
          <p:nvPr/>
        </p:nvSpPr>
        <p:spPr bwMode="auto">
          <a:xfrm>
            <a:off x="3276600" y="6627814"/>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t>en.wikipedia.org/wiki/Image:Primatenskelett-drawing.jpg</a:t>
            </a:r>
          </a:p>
        </p:txBody>
      </p:sp>
      <p:pic>
        <p:nvPicPr>
          <p:cNvPr id="67588" name="Picture 3" descr="537px-Primatenskelett-draw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2574" y="1470668"/>
            <a:ext cx="362108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Rectangle 10"/>
          <p:cNvSpPr>
            <a:spLocks noChangeArrowheads="1"/>
          </p:cNvSpPr>
          <p:nvPr/>
        </p:nvSpPr>
        <p:spPr bwMode="auto">
          <a:xfrm>
            <a:off x="1486438" y="5506889"/>
            <a:ext cx="2895600" cy="457200"/>
          </a:xfrm>
          <a:prstGeom prst="rect">
            <a:avLst/>
          </a:prstGeom>
          <a:solidFill>
            <a:schemeClr val="accent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Human and Gorilla</a:t>
            </a:r>
          </a:p>
        </p:txBody>
      </p:sp>
      <p:sp>
        <p:nvSpPr>
          <p:cNvPr id="67590" name="TextBox 5"/>
          <p:cNvSpPr txBox="1">
            <a:spLocks noChangeArrowheads="1"/>
          </p:cNvSpPr>
          <p:nvPr/>
        </p:nvSpPr>
        <p:spPr bwMode="auto">
          <a:xfrm>
            <a:off x="5068889" y="1602580"/>
            <a:ext cx="618724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pPr>
            <a:r>
              <a:rPr lang="en-US" altLang="en-US" dirty="0"/>
              <a:t> Similar comparisons can be made</a:t>
            </a:r>
          </a:p>
          <a:p>
            <a:r>
              <a:rPr lang="en-US" altLang="en-US" dirty="0"/>
              <a:t>  based on anatomical evidence.</a:t>
            </a:r>
          </a:p>
          <a:p>
            <a:endParaRPr lang="en-US" altLang="en-US" dirty="0"/>
          </a:p>
          <a:p>
            <a:pPr>
              <a:buFont typeface="Arial" panose="020B0604020202020204" pitchFamily="34" charset="0"/>
              <a:buChar char="•"/>
            </a:pPr>
            <a:r>
              <a:rPr lang="en-US" altLang="en-US" dirty="0"/>
              <a:t> The skeleton of humans and</a:t>
            </a:r>
          </a:p>
          <a:p>
            <a:r>
              <a:rPr lang="en-US" altLang="en-US" dirty="0"/>
              <a:t>  gorillas are very similar suggesting</a:t>
            </a:r>
          </a:p>
          <a:p>
            <a:r>
              <a:rPr lang="en-US" altLang="en-US" dirty="0"/>
              <a:t>  they shared a recent common </a:t>
            </a:r>
          </a:p>
          <a:p>
            <a:r>
              <a:rPr lang="en-US" altLang="en-US" dirty="0"/>
              <a:t>  ancestor, but very different from the</a:t>
            </a:r>
          </a:p>
          <a:p>
            <a:r>
              <a:rPr lang="en-US" altLang="en-US" dirty="0"/>
              <a:t>  more distantly related</a:t>
            </a:r>
          </a:p>
          <a:p>
            <a:r>
              <a:rPr lang="en-US" altLang="en-US" dirty="0"/>
              <a:t>  woodlouse…yet all have a common</a:t>
            </a:r>
          </a:p>
          <a:p>
            <a:r>
              <a:rPr lang="en-US" altLang="en-US" dirty="0"/>
              <a:t>  shared characteristic: </a:t>
            </a:r>
          </a:p>
          <a:p>
            <a:r>
              <a:rPr lang="en-US" altLang="en-US" dirty="0"/>
              <a:t>  bilateral symmetry</a:t>
            </a:r>
          </a:p>
        </p:txBody>
      </p:sp>
      <p:pic>
        <p:nvPicPr>
          <p:cNvPr id="67591" name="Picture 6" descr="pill_bu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39924" y="4565370"/>
            <a:ext cx="1341438"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2" name="Rectangle 10"/>
          <p:cNvSpPr>
            <a:spLocks noChangeArrowheads="1"/>
          </p:cNvSpPr>
          <p:nvPr/>
        </p:nvSpPr>
        <p:spPr bwMode="auto">
          <a:xfrm>
            <a:off x="8587324" y="5735489"/>
            <a:ext cx="1752600" cy="457200"/>
          </a:xfrm>
          <a:prstGeom prst="rect">
            <a:avLst/>
          </a:prstGeom>
          <a:solidFill>
            <a:schemeClr val="accent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Woodlouse</a:t>
            </a:r>
          </a:p>
        </p:txBody>
      </p:sp>
    </p:spTree>
    <p:extLst>
      <p:ext uri="{BB962C8B-B14F-4D97-AF65-F5344CB8AC3E}">
        <p14:creationId xmlns:p14="http://schemas.microsoft.com/office/powerpoint/2010/main" val="22638303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of Evolution</a:t>
            </a:r>
          </a:p>
        </p:txBody>
      </p:sp>
      <p:sp>
        <p:nvSpPr>
          <p:cNvPr id="3" name="Content Placeholder 2"/>
          <p:cNvSpPr>
            <a:spLocks noGrp="1"/>
          </p:cNvSpPr>
          <p:nvPr>
            <p:ph idx="1"/>
          </p:nvPr>
        </p:nvSpPr>
        <p:spPr/>
        <p:txBody>
          <a:bodyPr/>
          <a:lstStyle/>
          <a:p>
            <a:r>
              <a:rPr lang="en-GB" altLang="en-US" dirty="0">
                <a:latin typeface="Arial" panose="020B0604020202020204" pitchFamily="34" charset="0"/>
                <a:ea typeface="ＭＳ Ｐゴシック" panose="020B0600070205080204" pitchFamily="34" charset="-128"/>
              </a:rPr>
              <a:t>In the last slide, you saw that very similar comparisons can be made based on anatomical evidence. </a:t>
            </a:r>
          </a:p>
          <a:p>
            <a:r>
              <a:rPr lang="en-GB" altLang="en-US" dirty="0">
                <a:latin typeface="Arial" panose="020B0604020202020204" pitchFamily="34" charset="0"/>
                <a:ea typeface="ＭＳ Ｐゴシック" panose="020B0600070205080204" pitchFamily="34" charset="-128"/>
              </a:rPr>
              <a:t>The skeleton of humans is very similar to that of the gorilla, our close relative, but both are very different from the exoskeleton of the woodlouse. Yet even primates and woodlice share some basic anatomical characteristics such as bilateral symmetry suggesting that they are all related.  This is clear evidence for the inter-relatedness of all living things.</a:t>
            </a:r>
          </a:p>
          <a:p>
            <a:endParaRPr lang="en-US" dirty="0"/>
          </a:p>
        </p:txBody>
      </p:sp>
    </p:spTree>
    <p:extLst>
      <p:ext uri="{BB962C8B-B14F-4D97-AF65-F5344CB8AC3E}">
        <p14:creationId xmlns:p14="http://schemas.microsoft.com/office/powerpoint/2010/main" val="5660534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88950"/>
            <a:ext cx="9601196" cy="730758"/>
          </a:xfrm>
        </p:spPr>
        <p:txBody>
          <a:bodyPr>
            <a:normAutofit fontScale="90000"/>
          </a:bodyPr>
          <a:lstStyle/>
          <a:p>
            <a:r>
              <a:rPr lang="en-US" dirty="0"/>
              <a:t>Evidence of Evolution</a:t>
            </a:r>
            <a:br>
              <a:rPr lang="en-US" dirty="0"/>
            </a:br>
            <a:endParaRPr lang="en-US" dirty="0"/>
          </a:p>
        </p:txBody>
      </p:sp>
      <p:pic>
        <p:nvPicPr>
          <p:cNvPr id="4" name="Picture 4" descr="800px-Evolution_pl.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797" y="1270240"/>
            <a:ext cx="4887292" cy="465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988676" y="1270239"/>
            <a:ext cx="5164427" cy="4801314"/>
          </a:xfrm>
          <a:prstGeom prst="rect">
            <a:avLst/>
          </a:prstGeom>
        </p:spPr>
        <p:txBody>
          <a:bodyPr wrap="square">
            <a:spAutoFit/>
          </a:bodyPr>
          <a:lstStyle/>
          <a:p>
            <a:r>
              <a:rPr lang="en-GB" altLang="en-US" dirty="0">
                <a:latin typeface="Arial" panose="020B0604020202020204" pitchFamily="34" charset="0"/>
                <a:ea typeface="ＭＳ Ｐゴシック" panose="020B0600070205080204" pitchFamily="34" charset="-128"/>
              </a:rPr>
              <a:t>Another piece of evidence that supports evolution is the concept that biologists have called homology. Homology refers to an anatomical feature possessed by an ancestor that has been modified by its </a:t>
            </a:r>
            <a:r>
              <a:rPr lang="en-GB" altLang="en-US" dirty="0" err="1">
                <a:latin typeface="Arial" panose="020B0604020202020204" pitchFamily="34" charset="0"/>
                <a:ea typeface="ＭＳ Ｐゴシック" panose="020B0600070205080204" pitchFamily="34" charset="-128"/>
              </a:rPr>
              <a:t>descendents</a:t>
            </a:r>
            <a:r>
              <a:rPr lang="en-GB" altLang="en-US" dirty="0">
                <a:latin typeface="Arial" panose="020B0604020202020204" pitchFamily="34" charset="0"/>
                <a:ea typeface="ＭＳ Ｐゴシック" panose="020B0600070205080204" pitchFamily="34" charset="-128"/>
              </a:rPr>
              <a:t> for a specific function. </a:t>
            </a:r>
          </a:p>
          <a:p>
            <a:r>
              <a:rPr lang="en-GB" altLang="en-US" dirty="0">
                <a:latin typeface="Arial" panose="020B0604020202020204" pitchFamily="34" charset="0"/>
                <a:ea typeface="ＭＳ Ｐゴシック" panose="020B0600070205080204" pitchFamily="34" charset="-128"/>
              </a:rPr>
              <a:t>For example, the </a:t>
            </a:r>
            <a:r>
              <a:rPr lang="en-GB" altLang="en-US" dirty="0" err="1">
                <a:latin typeface="Arial" panose="020B0604020202020204" pitchFamily="34" charset="0"/>
                <a:ea typeface="ＭＳ Ｐゴシック" panose="020B0600070205080204" pitchFamily="34" charset="-128"/>
              </a:rPr>
              <a:t>pentadactyl</a:t>
            </a:r>
            <a:r>
              <a:rPr lang="en-GB" altLang="en-US" dirty="0">
                <a:latin typeface="Arial" panose="020B0604020202020204" pitchFamily="34" charset="0"/>
                <a:ea typeface="ＭＳ Ｐゴシック" panose="020B0600070205080204" pitchFamily="34" charset="-128"/>
              </a:rPr>
              <a:t> (or five fingered) limb is found in all vertebrates from fish to amphibians to reptiles to mammals to birds. This structure is easily recognizable in all these diverse groups of organisms but has been adapted to suit particular purposes in each. So we find it adapted as wings for flight in birds, as fins for swimming in fish, as scrapers for digging amongst moles and so on. As all these diverse organisms have the same anatomical blueprint, this strongly suggests they are inter-related.</a:t>
            </a:r>
            <a:endParaRPr lang="en-US" dirty="0"/>
          </a:p>
        </p:txBody>
      </p:sp>
    </p:spTree>
    <p:extLst>
      <p:ext uri="{BB962C8B-B14F-4D97-AF65-F5344CB8AC3E}">
        <p14:creationId xmlns:p14="http://schemas.microsoft.com/office/powerpoint/2010/main" val="26707128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524000" y="657896"/>
            <a:ext cx="9144000" cy="609600"/>
          </a:xfrm>
        </p:spPr>
        <p:txBody>
          <a:bodyPr>
            <a:normAutofit fontScale="90000"/>
          </a:bodyPr>
          <a:lstStyle/>
          <a:p>
            <a:r>
              <a:rPr lang="en-US" altLang="en-US" dirty="0"/>
              <a:t>Evidence of Evolution: Vestigial Structures</a:t>
            </a:r>
          </a:p>
        </p:txBody>
      </p:sp>
      <p:sp>
        <p:nvSpPr>
          <p:cNvPr id="71683" name="Rectangle 3"/>
          <p:cNvSpPr>
            <a:spLocks noChangeArrowheads="1"/>
          </p:cNvSpPr>
          <p:nvPr/>
        </p:nvSpPr>
        <p:spPr bwMode="auto">
          <a:xfrm>
            <a:off x="3124200" y="6477000"/>
            <a:ext cx="457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t>en.wikipedia.org/wiki/Image:Illu_vertebral_column.jpg</a:t>
            </a:r>
          </a:p>
        </p:txBody>
      </p:sp>
      <p:pic>
        <p:nvPicPr>
          <p:cNvPr id="71684" name="Picture 4" descr="Illu_vertebral_colum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9868" y="1419896"/>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Rectangle 10"/>
          <p:cNvSpPr>
            <a:spLocks noChangeArrowheads="1"/>
          </p:cNvSpPr>
          <p:nvPr/>
        </p:nvSpPr>
        <p:spPr bwMode="auto">
          <a:xfrm>
            <a:off x="979868" y="5382296"/>
            <a:ext cx="3962400" cy="533400"/>
          </a:xfrm>
          <a:prstGeom prst="rect">
            <a:avLst/>
          </a:prstGeom>
          <a:solidFill>
            <a:schemeClr val="accent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The coccyx is a vestigial tail</a:t>
            </a:r>
          </a:p>
        </p:txBody>
      </p:sp>
      <p:sp>
        <p:nvSpPr>
          <p:cNvPr id="71686" name="TextBox 6"/>
          <p:cNvSpPr txBox="1">
            <a:spLocks noChangeArrowheads="1"/>
          </p:cNvSpPr>
          <p:nvPr/>
        </p:nvSpPr>
        <p:spPr bwMode="auto">
          <a:xfrm>
            <a:off x="5317435" y="2410696"/>
            <a:ext cx="563571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pPr>
            <a:r>
              <a:rPr lang="en-US" altLang="en-US" dirty="0"/>
              <a:t> As evolution progresses, some</a:t>
            </a:r>
          </a:p>
          <a:p>
            <a:r>
              <a:rPr lang="en-US" altLang="en-US" dirty="0"/>
              <a:t>  structures are no longer of use. These</a:t>
            </a:r>
          </a:p>
          <a:p>
            <a:r>
              <a:rPr lang="en-US" altLang="en-US" dirty="0"/>
              <a:t>  are known as vestigial structures.</a:t>
            </a:r>
          </a:p>
          <a:p>
            <a:pPr>
              <a:buFont typeface="Arial" panose="020B0604020202020204" pitchFamily="34" charset="0"/>
              <a:buChar char="•"/>
            </a:pPr>
            <a:r>
              <a:rPr lang="en-US" altLang="en-US" dirty="0"/>
              <a:t> The coccyx is a much reduced</a:t>
            </a:r>
          </a:p>
          <a:p>
            <a:r>
              <a:rPr lang="en-US" altLang="en-US" dirty="0"/>
              <a:t>  version of an ancestral tail, which </a:t>
            </a:r>
          </a:p>
          <a:p>
            <a:r>
              <a:rPr lang="en-US" altLang="en-US" dirty="0"/>
              <a:t>  was formerly adapted to aid</a:t>
            </a:r>
          </a:p>
          <a:p>
            <a:r>
              <a:rPr lang="en-US" altLang="en-US" dirty="0"/>
              <a:t>  balance and climbing.</a:t>
            </a:r>
          </a:p>
          <a:p>
            <a:pPr>
              <a:buFont typeface="Arial" panose="020B0604020202020204" pitchFamily="34" charset="0"/>
              <a:buChar char="•"/>
            </a:pPr>
            <a:r>
              <a:rPr lang="en-US" altLang="en-US" dirty="0"/>
              <a:t> Another vestigial structure in</a:t>
            </a:r>
          </a:p>
          <a:p>
            <a:r>
              <a:rPr lang="en-US" altLang="en-US" dirty="0"/>
              <a:t>  humans is the appendix.</a:t>
            </a:r>
          </a:p>
          <a:p>
            <a:endParaRPr lang="en-US" altLang="en-US" dirty="0"/>
          </a:p>
        </p:txBody>
      </p:sp>
    </p:spTree>
    <p:extLst>
      <p:ext uri="{BB962C8B-B14F-4D97-AF65-F5344CB8AC3E}">
        <p14:creationId xmlns:p14="http://schemas.microsoft.com/office/powerpoint/2010/main" val="22375421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3" descr="800px-Eopraptor_sketch5.png"/>
          <p:cNvPicPr>
            <a:picLocks noChangeAspect="1"/>
          </p:cNvPicPr>
          <p:nvPr/>
        </p:nvPicPr>
        <p:blipFill>
          <a:blip r:embed="rId3">
            <a:extLst>
              <a:ext uri="{28A0092B-C50C-407E-A947-70E740481C1C}">
                <a14:useLocalDpi xmlns:a14="http://schemas.microsoft.com/office/drawing/2010/main" val="0"/>
              </a:ext>
            </a:extLst>
          </a:blip>
          <a:srcRect r="34000"/>
          <a:stretch>
            <a:fillRect/>
          </a:stretch>
        </p:blipFill>
        <p:spPr bwMode="auto">
          <a:xfrm>
            <a:off x="7021567" y="3063520"/>
            <a:ext cx="1676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4" descr="713px-EscherichiaColi_NIAID.jpg"/>
          <p:cNvPicPr>
            <a:picLocks noChangeAspect="1"/>
          </p:cNvPicPr>
          <p:nvPr/>
        </p:nvPicPr>
        <p:blipFill>
          <a:blip r:embed="rId4">
            <a:extLst>
              <a:ext uri="{28A0092B-C50C-407E-A947-70E740481C1C}">
                <a14:useLocalDpi xmlns:a14="http://schemas.microsoft.com/office/drawing/2010/main" val="0"/>
              </a:ext>
            </a:extLst>
          </a:blip>
          <a:srcRect r="22581" b="15668"/>
          <a:stretch>
            <a:fillRect/>
          </a:stretch>
        </p:blipFill>
        <p:spPr bwMode="auto">
          <a:xfrm>
            <a:off x="3157168" y="3169053"/>
            <a:ext cx="16764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5" descr="603px-Crab_Nebul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6996" y="3110536"/>
            <a:ext cx="15319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6" descr="Geri_times.jpg"/>
          <p:cNvPicPr>
            <a:picLocks noChangeAspect="1"/>
          </p:cNvPicPr>
          <p:nvPr/>
        </p:nvPicPr>
        <p:blipFill>
          <a:blip r:embed="rId6">
            <a:extLst>
              <a:ext uri="{28A0092B-C50C-407E-A947-70E740481C1C}">
                <a14:useLocalDpi xmlns:a14="http://schemas.microsoft.com/office/drawing/2010/main" val="0"/>
              </a:ext>
            </a:extLst>
          </a:blip>
          <a:srcRect b="34375"/>
          <a:stretch>
            <a:fillRect/>
          </a:stretch>
        </p:blipFill>
        <p:spPr bwMode="auto">
          <a:xfrm>
            <a:off x="8896749" y="3088400"/>
            <a:ext cx="17192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22" descr="acri048.gif"/>
          <p:cNvPicPr>
            <a:picLocks noChangeAspect="1"/>
          </p:cNvPicPr>
          <p:nvPr/>
        </p:nvPicPr>
        <p:blipFill>
          <a:blip r:embed="rId7">
            <a:extLst>
              <a:ext uri="{28A0092B-C50C-407E-A947-70E740481C1C}">
                <a14:useLocalDpi xmlns:a14="http://schemas.microsoft.com/office/drawing/2010/main" val="0"/>
              </a:ext>
            </a:extLst>
          </a:blip>
          <a:srcRect l="8696" r="4349"/>
          <a:stretch>
            <a:fillRect/>
          </a:stretch>
        </p:blipFill>
        <p:spPr bwMode="auto">
          <a:xfrm>
            <a:off x="5197185" y="3181753"/>
            <a:ext cx="1625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5" name="Rectangle 25"/>
          <p:cNvSpPr>
            <a:spLocks noChangeArrowheads="1"/>
          </p:cNvSpPr>
          <p:nvPr/>
        </p:nvSpPr>
        <p:spPr bwMode="auto">
          <a:xfrm>
            <a:off x="1514185" y="4836330"/>
            <a:ext cx="8991600" cy="457200"/>
          </a:xfrm>
          <a:prstGeom prst="rect">
            <a:avLst/>
          </a:prstGeom>
          <a:solidFill>
            <a:schemeClr val="accent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3736" name="Rectangle 2"/>
          <p:cNvSpPr>
            <a:spLocks noGrp="1" noChangeArrowheads="1"/>
          </p:cNvSpPr>
          <p:nvPr>
            <p:ph type="title"/>
          </p:nvPr>
        </p:nvSpPr>
        <p:spPr>
          <a:xfrm>
            <a:off x="1219200" y="620713"/>
            <a:ext cx="9753600" cy="1143000"/>
          </a:xfrm>
        </p:spPr>
        <p:txBody>
          <a:bodyPr/>
          <a:lstStyle/>
          <a:p>
            <a:r>
              <a:rPr lang="en-GB" altLang="en-US" dirty="0"/>
              <a:t>Fossil Record</a:t>
            </a:r>
          </a:p>
        </p:txBody>
      </p:sp>
      <p:pic>
        <p:nvPicPr>
          <p:cNvPr id="73737" name="Picture 19" descr="timescale"/>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a:xfrm>
            <a:off x="1703387" y="1509934"/>
            <a:ext cx="8785225" cy="1470025"/>
          </a:xfrm>
          <a:noFill/>
        </p:spPr>
      </p:pic>
      <p:sp>
        <p:nvSpPr>
          <p:cNvPr id="73740" name="TextBox 14"/>
          <p:cNvSpPr txBox="1">
            <a:spLocks noChangeArrowheads="1"/>
          </p:cNvSpPr>
          <p:nvPr/>
        </p:nvSpPr>
        <p:spPr bwMode="auto">
          <a:xfrm>
            <a:off x="7257603" y="4833946"/>
            <a:ext cx="1519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dinosaurs</a:t>
            </a:r>
          </a:p>
        </p:txBody>
      </p:sp>
      <p:sp>
        <p:nvSpPr>
          <p:cNvPr id="73741" name="TextBox 15"/>
          <p:cNvSpPr txBox="1">
            <a:spLocks noChangeArrowheads="1"/>
          </p:cNvSpPr>
          <p:nvPr/>
        </p:nvSpPr>
        <p:spPr bwMode="auto">
          <a:xfrm>
            <a:off x="9116617" y="4814194"/>
            <a:ext cx="1279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humans</a:t>
            </a:r>
          </a:p>
        </p:txBody>
      </p:sp>
      <p:sp>
        <p:nvSpPr>
          <p:cNvPr id="73742" name="TextBox 16"/>
          <p:cNvSpPr txBox="1">
            <a:spLocks noChangeArrowheads="1"/>
          </p:cNvSpPr>
          <p:nvPr/>
        </p:nvSpPr>
        <p:spPr bwMode="auto">
          <a:xfrm>
            <a:off x="3217097" y="4833947"/>
            <a:ext cx="1279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bacteria</a:t>
            </a:r>
          </a:p>
        </p:txBody>
      </p:sp>
      <p:sp>
        <p:nvSpPr>
          <p:cNvPr id="73743" name="TextBox 17"/>
          <p:cNvSpPr txBox="1">
            <a:spLocks noChangeArrowheads="1"/>
          </p:cNvSpPr>
          <p:nvPr/>
        </p:nvSpPr>
        <p:spPr bwMode="auto">
          <a:xfrm>
            <a:off x="1588321" y="4833948"/>
            <a:ext cx="1090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origins</a:t>
            </a:r>
          </a:p>
        </p:txBody>
      </p:sp>
      <p:sp>
        <p:nvSpPr>
          <p:cNvPr id="73749" name="TextBox 23"/>
          <p:cNvSpPr txBox="1">
            <a:spLocks noChangeArrowheads="1"/>
          </p:cNvSpPr>
          <p:nvPr/>
        </p:nvSpPr>
        <p:spPr bwMode="auto">
          <a:xfrm>
            <a:off x="5034785" y="4833946"/>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complex cells</a:t>
            </a:r>
          </a:p>
        </p:txBody>
      </p:sp>
      <p:sp>
        <p:nvSpPr>
          <p:cNvPr id="73752" name="TextBox 24"/>
          <p:cNvSpPr txBox="1">
            <a:spLocks noChangeArrowheads="1"/>
          </p:cNvSpPr>
          <p:nvPr/>
        </p:nvSpPr>
        <p:spPr bwMode="auto">
          <a:xfrm>
            <a:off x="824249" y="5359148"/>
            <a:ext cx="105735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dirty="0"/>
              <a:t>The fossil record shows a sequence from simple bacteria to more complicated organisms through time and provides the most compelling evidence for evolution.</a:t>
            </a:r>
          </a:p>
        </p:txBody>
      </p:sp>
    </p:spTree>
    <p:extLst>
      <p:ext uri="{BB962C8B-B14F-4D97-AF65-F5344CB8AC3E}">
        <p14:creationId xmlns:p14="http://schemas.microsoft.com/office/powerpoint/2010/main" val="29099474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Fossil Record</a:t>
            </a:r>
          </a:p>
        </p:txBody>
      </p:sp>
      <p:sp>
        <p:nvSpPr>
          <p:cNvPr id="3" name="Content Placeholder 2"/>
          <p:cNvSpPr>
            <a:spLocks noGrp="1"/>
          </p:cNvSpPr>
          <p:nvPr>
            <p:ph idx="1"/>
          </p:nvPr>
        </p:nvSpPr>
        <p:spPr/>
        <p:txBody>
          <a:bodyPr>
            <a:normAutofit/>
          </a:bodyPr>
          <a:lstStyle/>
          <a:p>
            <a:r>
              <a:rPr lang="en-GB" altLang="en-US" dirty="0">
                <a:latin typeface="Arial" panose="020B0604020202020204" pitchFamily="34" charset="0"/>
                <a:ea typeface="ＭＳ Ｐゴシック" panose="020B0600070205080204" pitchFamily="34" charset="-128"/>
              </a:rPr>
              <a:t>The fossil record shows a sequence from simple bacteria in the oldest rocks to more complicated organisms like dinosaurs and humans in much younger rocks. It shows that different species arose at different times and, as we see in the next slide, in many cases there are clear transitions from one species, or group, to another.</a:t>
            </a:r>
          </a:p>
          <a:p>
            <a:endParaRPr lang="en-US" dirty="0"/>
          </a:p>
        </p:txBody>
      </p:sp>
    </p:spTree>
    <p:extLst>
      <p:ext uri="{BB962C8B-B14F-4D97-AF65-F5344CB8AC3E}">
        <p14:creationId xmlns:p14="http://schemas.microsoft.com/office/powerpoint/2010/main" val="27922252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1524000" y="696532"/>
            <a:ext cx="9144000" cy="526961"/>
          </a:xfrm>
        </p:spPr>
        <p:txBody>
          <a:bodyPr>
            <a:normAutofit fontScale="90000"/>
          </a:bodyPr>
          <a:lstStyle/>
          <a:p>
            <a:r>
              <a:rPr lang="en-US" altLang="en-US" dirty="0"/>
              <a:t>Transitional fossils</a:t>
            </a:r>
          </a:p>
        </p:txBody>
      </p:sp>
      <p:pic>
        <p:nvPicPr>
          <p:cNvPr id="75780" name="Picture 4" descr="bird.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0788" y="1310807"/>
            <a:ext cx="4876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Rectangle 7"/>
          <p:cNvSpPr>
            <a:spLocks noChangeArrowheads="1"/>
          </p:cNvSpPr>
          <p:nvPr/>
        </p:nvSpPr>
        <p:spPr bwMode="auto">
          <a:xfrm>
            <a:off x="1828800" y="5638800"/>
            <a:ext cx="2209800" cy="533400"/>
          </a:xfrm>
          <a:prstGeom prst="rect">
            <a:avLst/>
          </a:prstGeom>
          <a:solidFill>
            <a:schemeClr val="accent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i="1"/>
              <a:t>Archaeopteryx</a:t>
            </a:r>
          </a:p>
        </p:txBody>
      </p:sp>
      <p:sp>
        <p:nvSpPr>
          <p:cNvPr id="75782" name="TextBox 9"/>
          <p:cNvSpPr txBox="1">
            <a:spLocks noChangeArrowheads="1"/>
          </p:cNvSpPr>
          <p:nvPr/>
        </p:nvSpPr>
        <p:spPr bwMode="auto">
          <a:xfrm flipH="1">
            <a:off x="6577885" y="1225550"/>
            <a:ext cx="42672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pPr>
            <a:r>
              <a:rPr lang="en-US" altLang="en-US" dirty="0"/>
              <a:t> Transitional fossils show a clear transition from one species, or group, to another.</a:t>
            </a:r>
          </a:p>
          <a:p>
            <a:endParaRPr lang="en-US" altLang="en-US" dirty="0"/>
          </a:p>
          <a:p>
            <a:pPr>
              <a:buFont typeface="Arial" panose="020B0604020202020204" pitchFamily="34" charset="0"/>
              <a:buChar char="•"/>
            </a:pPr>
            <a:r>
              <a:rPr lang="en-US" altLang="en-US" dirty="0"/>
              <a:t> Archaeopteryx was found </a:t>
            </a:r>
          </a:p>
          <a:p>
            <a:r>
              <a:rPr lang="en-US" altLang="en-US" dirty="0"/>
              <a:t>  in Germany in 1861. It </a:t>
            </a:r>
          </a:p>
          <a:p>
            <a:r>
              <a:rPr lang="en-US" altLang="en-US" dirty="0"/>
              <a:t>  share many characteristics  </a:t>
            </a:r>
          </a:p>
          <a:p>
            <a:r>
              <a:rPr lang="en-US" altLang="en-US" dirty="0"/>
              <a:t>  with both dinosaurs and</a:t>
            </a:r>
          </a:p>
          <a:p>
            <a:r>
              <a:rPr lang="en-US" altLang="en-US" dirty="0"/>
              <a:t>  birds. </a:t>
            </a:r>
          </a:p>
          <a:p>
            <a:endParaRPr lang="en-US" altLang="en-US" dirty="0"/>
          </a:p>
          <a:p>
            <a:pPr>
              <a:buFont typeface="Arial" panose="020B0604020202020204" pitchFamily="34" charset="0"/>
              <a:buChar char="•"/>
            </a:pPr>
            <a:r>
              <a:rPr lang="en-US" altLang="en-US" dirty="0"/>
              <a:t> It provides good evidence</a:t>
            </a:r>
          </a:p>
          <a:p>
            <a:r>
              <a:rPr lang="en-US" altLang="en-US" dirty="0"/>
              <a:t>  that birds arose from</a:t>
            </a:r>
          </a:p>
          <a:p>
            <a:r>
              <a:rPr lang="en-US" altLang="en-US" dirty="0"/>
              <a:t>  dinosaur ancestors</a:t>
            </a:r>
          </a:p>
          <a:p>
            <a:endParaRPr lang="en-US" altLang="en-US" dirty="0"/>
          </a:p>
          <a:p>
            <a:endParaRPr lang="en-US" altLang="en-US" dirty="0"/>
          </a:p>
        </p:txBody>
      </p:sp>
    </p:spTree>
    <p:extLst>
      <p:ext uri="{BB962C8B-B14F-4D97-AF65-F5344CB8AC3E}">
        <p14:creationId xmlns:p14="http://schemas.microsoft.com/office/powerpoint/2010/main" val="39178151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1295402" y="673039"/>
            <a:ext cx="9601196" cy="643469"/>
          </a:xfrm>
        </p:spPr>
        <p:txBody>
          <a:bodyPr>
            <a:normAutofit fontScale="90000"/>
          </a:bodyPr>
          <a:lstStyle/>
          <a:p>
            <a:r>
              <a:rPr lang="en-US" altLang="en-US" dirty="0"/>
              <a:t>Geography</a:t>
            </a:r>
          </a:p>
        </p:txBody>
      </p:sp>
      <p:pic>
        <p:nvPicPr>
          <p:cNvPr id="77827" name="Content Placeholder 3" descr="gondwana1.gif"/>
          <p:cNvPicPr>
            <a:picLocks noGrp="1" noChangeAspect="1"/>
          </p:cNvPicPr>
          <p:nvPr>
            <p:ph idx="1"/>
          </p:nvPr>
        </p:nvPicPr>
        <p:blipFill>
          <a:blip r:embed="rId3">
            <a:extLst>
              <a:ext uri="{28A0092B-C50C-407E-A947-70E740481C1C}">
                <a14:useLocalDpi xmlns:a14="http://schemas.microsoft.com/office/drawing/2010/main" val="0"/>
              </a:ext>
            </a:extLst>
          </a:blip>
          <a:srcRect l="-6892" r="-6892"/>
          <a:stretch>
            <a:fillRect/>
          </a:stretch>
        </p:blipFill>
        <p:spPr>
          <a:xfrm>
            <a:off x="1060452" y="3879761"/>
            <a:ext cx="4038600" cy="1943100"/>
          </a:xfrm>
        </p:spPr>
      </p:pic>
      <p:pic>
        <p:nvPicPr>
          <p:cNvPr id="77828" name="Picture 4" descr="marsup_distri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95402" y="1545108"/>
            <a:ext cx="35687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6" descr="400px-Kangaroo_and_joey03.jpg"/>
          <p:cNvPicPr>
            <a:picLocks noChangeAspect="1"/>
          </p:cNvPicPr>
          <p:nvPr/>
        </p:nvPicPr>
        <p:blipFill>
          <a:blip r:embed="rId5">
            <a:extLst>
              <a:ext uri="{28A0092B-C50C-407E-A947-70E740481C1C}">
                <a14:useLocalDpi xmlns:a14="http://schemas.microsoft.com/office/drawing/2010/main" val="0"/>
              </a:ext>
            </a:extLst>
          </a:blip>
          <a:srcRect l="15306" r="20409"/>
          <a:stretch>
            <a:fillRect/>
          </a:stretch>
        </p:blipFill>
        <p:spPr bwMode="auto">
          <a:xfrm>
            <a:off x="5240337" y="1545108"/>
            <a:ext cx="17637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Rectangle 10"/>
          <p:cNvSpPr>
            <a:spLocks noChangeArrowheads="1"/>
          </p:cNvSpPr>
          <p:nvPr/>
        </p:nvSpPr>
        <p:spPr bwMode="auto">
          <a:xfrm>
            <a:off x="5251450" y="5202708"/>
            <a:ext cx="1752600" cy="457200"/>
          </a:xfrm>
          <a:prstGeom prst="rect">
            <a:avLst/>
          </a:prstGeom>
          <a:solidFill>
            <a:schemeClr val="accent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 Marsupials</a:t>
            </a:r>
          </a:p>
        </p:txBody>
      </p:sp>
      <p:sp>
        <p:nvSpPr>
          <p:cNvPr id="77832" name="TextBox 8"/>
          <p:cNvSpPr txBox="1">
            <a:spLocks noChangeArrowheads="1"/>
          </p:cNvSpPr>
          <p:nvPr/>
        </p:nvSpPr>
        <p:spPr bwMode="auto">
          <a:xfrm>
            <a:off x="7621585" y="929214"/>
            <a:ext cx="389254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pPr>
            <a:r>
              <a:rPr lang="en-US" altLang="en-US" dirty="0"/>
              <a:t> Geographic spread or distribution of organisms also tells of their past evolution.</a:t>
            </a:r>
          </a:p>
          <a:p>
            <a:endParaRPr lang="en-US" altLang="en-US" dirty="0"/>
          </a:p>
          <a:p>
            <a:pPr>
              <a:buFont typeface="Arial" panose="020B0604020202020204" pitchFamily="34" charset="0"/>
              <a:buChar char="•"/>
            </a:pPr>
            <a:r>
              <a:rPr lang="en-US" altLang="en-US" dirty="0"/>
              <a:t> Marsupials occur in </a:t>
            </a:r>
          </a:p>
          <a:p>
            <a:r>
              <a:rPr lang="en-US" altLang="en-US" dirty="0"/>
              <a:t>  two populations today </a:t>
            </a:r>
          </a:p>
          <a:p>
            <a:r>
              <a:rPr lang="en-US" altLang="en-US" dirty="0"/>
              <a:t>  in the Americas and </a:t>
            </a:r>
          </a:p>
          <a:p>
            <a:r>
              <a:rPr lang="en-US" altLang="en-US" dirty="0"/>
              <a:t>  Australia.</a:t>
            </a:r>
          </a:p>
          <a:p>
            <a:endParaRPr lang="en-US" altLang="en-US" dirty="0"/>
          </a:p>
          <a:p>
            <a:pPr>
              <a:buFont typeface="Arial" panose="020B0604020202020204" pitchFamily="34" charset="0"/>
              <a:buChar char="•"/>
            </a:pPr>
            <a:r>
              <a:rPr lang="en-US" altLang="en-US" dirty="0"/>
              <a:t> This shows the group</a:t>
            </a:r>
          </a:p>
          <a:p>
            <a:r>
              <a:rPr lang="en-US" altLang="en-US" dirty="0"/>
              <a:t>  evolved before the</a:t>
            </a:r>
          </a:p>
          <a:p>
            <a:r>
              <a:rPr lang="en-US" altLang="en-US" dirty="0"/>
              <a:t>  continents drifted apart</a:t>
            </a:r>
          </a:p>
        </p:txBody>
      </p:sp>
    </p:spTree>
    <p:extLst>
      <p:ext uri="{BB962C8B-B14F-4D97-AF65-F5344CB8AC3E}">
        <p14:creationId xmlns:p14="http://schemas.microsoft.com/office/powerpoint/2010/main" val="6076102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1524000" y="663575"/>
            <a:ext cx="9144000" cy="631824"/>
          </a:xfrm>
        </p:spPr>
        <p:txBody>
          <a:bodyPr>
            <a:normAutofit fontScale="90000"/>
          </a:bodyPr>
          <a:lstStyle/>
          <a:p>
            <a:r>
              <a:rPr lang="en-US" altLang="en-US" dirty="0"/>
              <a:t>Antibiotic resistance</a:t>
            </a:r>
          </a:p>
        </p:txBody>
      </p:sp>
      <p:pic>
        <p:nvPicPr>
          <p:cNvPr id="79876" name="Picture 9" descr="300px-Antibiotic_resistance.sv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3965" y="1460319"/>
            <a:ext cx="24384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Rectangle 6"/>
          <p:cNvSpPr>
            <a:spLocks noChangeArrowheads="1"/>
          </p:cNvSpPr>
          <p:nvPr/>
        </p:nvSpPr>
        <p:spPr bwMode="auto">
          <a:xfrm>
            <a:off x="1066800" y="1486077"/>
            <a:ext cx="2362200" cy="3581400"/>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9878" name="Rectangle 6"/>
          <p:cNvSpPr>
            <a:spLocks noChangeArrowheads="1"/>
          </p:cNvSpPr>
          <p:nvPr/>
        </p:nvSpPr>
        <p:spPr bwMode="auto">
          <a:xfrm>
            <a:off x="1034066" y="5310028"/>
            <a:ext cx="2362200" cy="838200"/>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79879" name="Picture 12" descr="473px-Staphylococcus_aureus,_50,000x,_USDA,_ARS,_EMU.jpg"/>
          <p:cNvPicPr>
            <a:picLocks noChangeAspect="1"/>
          </p:cNvPicPr>
          <p:nvPr/>
        </p:nvPicPr>
        <p:blipFill>
          <a:blip r:embed="rId4">
            <a:extLst>
              <a:ext uri="{28A0092B-C50C-407E-A947-70E740481C1C}">
                <a14:useLocalDpi xmlns:a14="http://schemas.microsoft.com/office/drawing/2010/main" val="0"/>
              </a:ext>
            </a:extLst>
          </a:blip>
          <a:srcRect t="29050" b="15674"/>
          <a:stretch>
            <a:fillRect/>
          </a:stretch>
        </p:blipFill>
        <p:spPr bwMode="auto">
          <a:xfrm>
            <a:off x="3505200" y="2216239"/>
            <a:ext cx="23622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0" name="Rectangle 10"/>
          <p:cNvSpPr>
            <a:spLocks noChangeArrowheads="1"/>
          </p:cNvSpPr>
          <p:nvPr/>
        </p:nvSpPr>
        <p:spPr bwMode="auto">
          <a:xfrm>
            <a:off x="3510030" y="1771560"/>
            <a:ext cx="2362200" cy="457200"/>
          </a:xfrm>
          <a:prstGeom prst="rect">
            <a:avLst/>
          </a:prstGeom>
          <a:solidFill>
            <a:schemeClr val="accent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Staphylococcus</a:t>
            </a:r>
          </a:p>
        </p:txBody>
      </p:sp>
      <p:sp>
        <p:nvSpPr>
          <p:cNvPr id="79881" name="TextBox 14"/>
          <p:cNvSpPr txBox="1">
            <a:spLocks noChangeArrowheads="1"/>
          </p:cNvSpPr>
          <p:nvPr/>
        </p:nvSpPr>
        <p:spPr bwMode="auto">
          <a:xfrm>
            <a:off x="6096000" y="2370485"/>
            <a:ext cx="5448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pPr>
            <a:r>
              <a:rPr lang="en-US" altLang="en-US" dirty="0"/>
              <a:t> We are all familiar with the way that certain bacteria can become</a:t>
            </a:r>
          </a:p>
          <a:p>
            <a:r>
              <a:rPr lang="en-US" altLang="en-US" dirty="0"/>
              <a:t>resistant to antibiotics</a:t>
            </a:r>
          </a:p>
        </p:txBody>
      </p:sp>
      <p:sp>
        <p:nvSpPr>
          <p:cNvPr id="79882" name="TextBox 15"/>
          <p:cNvSpPr txBox="1">
            <a:spLocks noChangeArrowheads="1"/>
          </p:cNvSpPr>
          <p:nvPr/>
        </p:nvSpPr>
        <p:spPr bwMode="auto">
          <a:xfrm>
            <a:off x="6096000" y="3543983"/>
            <a:ext cx="54483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pPr>
            <a:r>
              <a:rPr lang="en-US" altLang="en-US" dirty="0"/>
              <a:t> Antibiotic resistance is an example of natural selection in action. The antibiotic acts as an environmental pressure. It weeds out those bacteria with low resistance and</a:t>
            </a:r>
          </a:p>
          <a:p>
            <a:r>
              <a:rPr lang="en-US" altLang="en-US" dirty="0"/>
              <a:t>only those with high resistance survive to reproduce.</a:t>
            </a:r>
          </a:p>
          <a:p>
            <a:r>
              <a:rPr lang="en-US" altLang="en-US" dirty="0"/>
              <a:t>  </a:t>
            </a:r>
          </a:p>
        </p:txBody>
      </p:sp>
      <p:sp>
        <p:nvSpPr>
          <p:cNvPr id="79883" name="Left Arrow 16"/>
          <p:cNvSpPr>
            <a:spLocks noChangeArrowheads="1"/>
          </p:cNvSpPr>
          <p:nvPr/>
        </p:nvSpPr>
        <p:spPr bwMode="auto">
          <a:xfrm>
            <a:off x="3145665" y="2704921"/>
            <a:ext cx="685800" cy="609600"/>
          </a:xfrm>
          <a:prstGeom prst="leftArrow">
            <a:avLst>
              <a:gd name="adj1" fmla="val 50000"/>
              <a:gd name="adj2" fmla="val 50000"/>
            </a:avLst>
          </a:prstGeom>
          <a:solidFill>
            <a:schemeClr val="accent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40274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479857"/>
            <a:ext cx="9601196" cy="820909"/>
          </a:xfrm>
        </p:spPr>
        <p:txBody>
          <a:bodyPr/>
          <a:lstStyle/>
          <a:p>
            <a:r>
              <a:rPr lang="en-US" dirty="0"/>
              <a:t>Darwin’s work continued</a:t>
            </a:r>
          </a:p>
        </p:txBody>
      </p:sp>
      <p:sp>
        <p:nvSpPr>
          <p:cNvPr id="3" name="Content Placeholder 2"/>
          <p:cNvSpPr>
            <a:spLocks noGrp="1"/>
          </p:cNvSpPr>
          <p:nvPr>
            <p:ph idx="1"/>
          </p:nvPr>
        </p:nvSpPr>
        <p:spPr>
          <a:xfrm>
            <a:off x="1050703" y="1300767"/>
            <a:ext cx="10089522" cy="4575102"/>
          </a:xfrm>
        </p:spPr>
        <p:txBody>
          <a:bodyPr>
            <a:normAutofit/>
          </a:bodyPr>
          <a:lstStyle/>
          <a:p>
            <a:pPr>
              <a:buFont typeface="Arial" panose="020B0604020202020204" pitchFamily="34" charset="0"/>
              <a:buChar char="•"/>
            </a:pPr>
            <a:r>
              <a:rPr lang="en-GB" altLang="en-US" dirty="0">
                <a:latin typeface="Arial" panose="020B0604020202020204" pitchFamily="34" charset="0"/>
                <a:ea typeface="ＭＳ Ｐゴシック" panose="020B0600070205080204" pitchFamily="34" charset="-128"/>
              </a:rPr>
              <a:t>Darwin applied these ideas to all of life and came up with his now famous concept of Natural Selection. Darwin reasoned that if an organism possessed a characteristic that improved its chances of survival, then it would be more likely to pass on that characteristic to the next generation. Therefore organisms would become progressively adapted to their environment, leading to the evolution of new species. Darwin published this idea in his “Origin of Species by means of Natural Selection” in 1859. </a:t>
            </a:r>
          </a:p>
          <a:p>
            <a:pPr>
              <a:buFont typeface="Arial" panose="020B0604020202020204" pitchFamily="34" charset="0"/>
              <a:buChar char="•"/>
            </a:pPr>
            <a:r>
              <a:rPr lang="en-GB" altLang="en-US"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Competition for food meant survival of the fittest organisms leading to </a:t>
            </a:r>
            <a:r>
              <a:rPr lang="en-US" altLang="en-US" dirty="0">
                <a:solidFill>
                  <a:schemeClr val="tx1"/>
                </a:solidFill>
                <a:latin typeface="Arial" panose="020B0604020202020204" pitchFamily="34" charset="0"/>
                <a:cs typeface="Arial" panose="020B0604020202020204" pitchFamily="34" charset="0"/>
              </a:rPr>
              <a:t>natural selection of the best adapted organisms and </a:t>
            </a:r>
            <a:r>
              <a:rPr lang="en-US" altLang="en-US" dirty="0">
                <a:latin typeface="Arial" panose="020B0604020202020204" pitchFamily="34" charset="0"/>
                <a:cs typeface="Arial" panose="020B0604020202020204" pitchFamily="34" charset="0"/>
              </a:rPr>
              <a:t>eventually the </a:t>
            </a:r>
            <a:r>
              <a:rPr lang="en-US" altLang="en-US" dirty="0">
                <a:solidFill>
                  <a:schemeClr val="tx1"/>
                </a:solidFill>
                <a:latin typeface="Arial" panose="020B0604020202020204" pitchFamily="34" charset="0"/>
                <a:cs typeface="Arial" panose="020B0604020202020204" pitchFamily="34" charset="0"/>
              </a:rPr>
              <a:t>evolution </a:t>
            </a:r>
            <a:r>
              <a:rPr lang="en-US" altLang="en-US" dirty="0">
                <a:latin typeface="Arial" panose="020B0604020202020204" pitchFamily="34" charset="0"/>
                <a:cs typeface="Arial" panose="020B0604020202020204" pitchFamily="34" charset="0"/>
              </a:rPr>
              <a:t>of a new species.</a:t>
            </a:r>
          </a:p>
          <a:p>
            <a:endParaRPr lang="en-GB" altLang="en-US" dirty="0">
              <a:latin typeface="Arial" panose="020B0604020202020204" pitchFamily="34" charset="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1412811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4610100" y="774006"/>
            <a:ext cx="9144000" cy="1431925"/>
          </a:xfrm>
        </p:spPr>
        <p:txBody>
          <a:bodyPr>
            <a:normAutofit fontScale="90000"/>
          </a:bodyPr>
          <a:lstStyle/>
          <a:p>
            <a:pPr marL="838200" indent="-838200"/>
            <a:r>
              <a:rPr lang="en-US" altLang="en-US" sz="3200" dirty="0">
                <a:solidFill>
                  <a:schemeClr val="tx1"/>
                </a:solidFill>
              </a:rPr>
              <a:t>Charles Darwin (1809-1882) </a:t>
            </a:r>
            <a:br>
              <a:rPr lang="en-US" altLang="en-US" sz="3200" dirty="0">
                <a:solidFill>
                  <a:schemeClr val="tx1"/>
                </a:solidFill>
              </a:rPr>
            </a:br>
            <a:r>
              <a:rPr lang="en-US" altLang="en-US" sz="3200" dirty="0">
                <a:solidFill>
                  <a:schemeClr val="tx1"/>
                </a:solidFill>
              </a:rPr>
              <a:t>Sailed around the world </a:t>
            </a:r>
            <a:br>
              <a:rPr lang="en-US" altLang="en-US" sz="3200" dirty="0">
                <a:solidFill>
                  <a:schemeClr val="tx1"/>
                </a:solidFill>
              </a:rPr>
            </a:br>
            <a:r>
              <a:rPr lang="en-US" altLang="en-US" sz="3200" dirty="0">
                <a:solidFill>
                  <a:schemeClr val="tx1"/>
                </a:solidFill>
              </a:rPr>
              <a:t>1831-1836</a:t>
            </a:r>
          </a:p>
        </p:txBody>
      </p:sp>
      <p:pic>
        <p:nvPicPr>
          <p:cNvPr id="22531" name="Picture 5" descr="darw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1610" y="2296358"/>
            <a:ext cx="2971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16" descr="galapagos"/>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51643" y="1214761"/>
            <a:ext cx="6248400" cy="5181600"/>
          </a:xfrm>
          <a:noFill/>
        </p:spPr>
      </p:pic>
    </p:spTree>
    <p:extLst>
      <p:ext uri="{BB962C8B-B14F-4D97-AF65-F5344CB8AC3E}">
        <p14:creationId xmlns:p14="http://schemas.microsoft.com/office/powerpoint/2010/main" val="2397942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Rot="1" noChangeArrowheads="1"/>
          </p:cNvSpPr>
          <p:nvPr>
            <p:ph type="title"/>
          </p:nvPr>
        </p:nvSpPr>
        <p:spPr>
          <a:xfrm>
            <a:off x="1009095" y="935115"/>
            <a:ext cx="4572000" cy="1431925"/>
          </a:xfrm>
        </p:spPr>
        <p:txBody>
          <a:bodyPr/>
          <a:lstStyle/>
          <a:p>
            <a:pPr eaLnBrk="1" hangingPunct="1"/>
            <a:r>
              <a:rPr lang="en-US" altLang="en-US" sz="4000" dirty="0">
                <a:solidFill>
                  <a:schemeClr val="tx1"/>
                </a:solidFill>
              </a:rPr>
              <a:t>What did Darwin’s travels reveal?</a:t>
            </a:r>
          </a:p>
        </p:txBody>
      </p:sp>
      <p:sp>
        <p:nvSpPr>
          <p:cNvPr id="23555" name="Rectangle 7"/>
          <p:cNvSpPr>
            <a:spLocks noGrp="1" noRot="1" noChangeArrowheads="1"/>
          </p:cNvSpPr>
          <p:nvPr>
            <p:ph type="body" sz="half" idx="1"/>
          </p:nvPr>
        </p:nvSpPr>
        <p:spPr>
          <a:xfrm>
            <a:off x="1204636" y="2231994"/>
            <a:ext cx="4572000" cy="4191000"/>
          </a:xfrm>
        </p:spPr>
        <p:txBody>
          <a:bodyPr/>
          <a:lstStyle/>
          <a:p>
            <a:pPr eaLnBrk="1" hangingPunct="1"/>
            <a:r>
              <a:rPr lang="en-US" altLang="en-US" sz="2800" dirty="0">
                <a:solidFill>
                  <a:schemeClr val="tx1"/>
                </a:solidFill>
              </a:rPr>
              <a:t>The diversity of living species was far greater than anyone had previously known.</a:t>
            </a:r>
          </a:p>
          <a:p>
            <a:pPr eaLnBrk="1" hangingPunct="1">
              <a:buFont typeface="Wingdings" panose="05000000000000000000" pitchFamily="2" charset="2"/>
              <a:buNone/>
            </a:pPr>
            <a:endParaRPr lang="en-US" altLang="en-US" sz="2800" dirty="0">
              <a:solidFill>
                <a:schemeClr val="tx1"/>
              </a:solidFill>
            </a:endParaRPr>
          </a:p>
          <a:p>
            <a:pPr eaLnBrk="1" hangingPunct="1"/>
            <a:r>
              <a:rPr lang="en-US" altLang="en-US" sz="2800" dirty="0">
                <a:solidFill>
                  <a:schemeClr val="tx1"/>
                </a:solidFill>
              </a:rPr>
              <a:t>These observations led him to develop the </a:t>
            </a:r>
            <a:r>
              <a:rPr lang="en-US" altLang="en-US" sz="2800" u="sng" dirty="0">
                <a:solidFill>
                  <a:schemeClr val="tx1"/>
                </a:solidFill>
              </a:rPr>
              <a:t>theory of evolution</a:t>
            </a:r>
            <a:r>
              <a:rPr lang="en-US" altLang="en-US" sz="2800" dirty="0">
                <a:solidFill>
                  <a:schemeClr val="tx1"/>
                </a:solidFill>
              </a:rPr>
              <a:t>.</a:t>
            </a:r>
          </a:p>
        </p:txBody>
      </p:sp>
      <p:pic>
        <p:nvPicPr>
          <p:cNvPr id="23556" name="Picture 30" descr="beetle_diversity"/>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972176" y="0"/>
            <a:ext cx="4695825" cy="6858000"/>
          </a:xfrm>
        </p:spPr>
      </p:pic>
    </p:spTree>
    <p:extLst>
      <p:ext uri="{BB962C8B-B14F-4D97-AF65-F5344CB8AC3E}">
        <p14:creationId xmlns:p14="http://schemas.microsoft.com/office/powerpoint/2010/main" val="312268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1981200" y="958788"/>
            <a:ext cx="8229600" cy="5167376"/>
          </a:xfrm>
        </p:spPr>
        <p:txBody>
          <a:bodyPr>
            <a:normAutofit/>
          </a:bodyPr>
          <a:lstStyle/>
          <a:p>
            <a:pPr eaLnBrk="1" hangingPunct="1">
              <a:lnSpc>
                <a:spcPct val="90000"/>
              </a:lnSpc>
            </a:pPr>
            <a:r>
              <a:rPr lang="en-US" altLang="en-US" sz="2800" dirty="0">
                <a:solidFill>
                  <a:schemeClr val="tx1"/>
                </a:solidFill>
              </a:rPr>
              <a:t>Charles Darwin based his evolutionary theory in part on observations of finch species on the Galapagos Islands.</a:t>
            </a:r>
          </a:p>
          <a:p>
            <a:pPr eaLnBrk="1" hangingPunct="1">
              <a:lnSpc>
                <a:spcPct val="90000"/>
              </a:lnSpc>
            </a:pPr>
            <a:endParaRPr lang="en-US" altLang="en-US" sz="2800" dirty="0">
              <a:solidFill>
                <a:schemeClr val="tx1"/>
              </a:solidFill>
            </a:endParaRPr>
          </a:p>
          <a:p>
            <a:pPr eaLnBrk="1" hangingPunct="1">
              <a:lnSpc>
                <a:spcPct val="90000"/>
              </a:lnSpc>
            </a:pPr>
            <a:r>
              <a:rPr lang="en-US" altLang="en-US" sz="2800" dirty="0">
                <a:solidFill>
                  <a:schemeClr val="tx1"/>
                </a:solidFill>
              </a:rPr>
              <a:t>Different species of finch had developed different beak sizes for the types of food that was available on the different islands.</a:t>
            </a:r>
          </a:p>
          <a:p>
            <a:pPr eaLnBrk="1" hangingPunct="1">
              <a:lnSpc>
                <a:spcPct val="90000"/>
              </a:lnSpc>
            </a:pPr>
            <a:endParaRPr lang="en-US" altLang="en-US" sz="2800" dirty="0">
              <a:solidFill>
                <a:schemeClr val="tx1"/>
              </a:solidFill>
            </a:endParaRPr>
          </a:p>
          <a:p>
            <a:pPr eaLnBrk="1" hangingPunct="1">
              <a:lnSpc>
                <a:spcPct val="90000"/>
              </a:lnSpc>
            </a:pPr>
            <a:r>
              <a:rPr lang="en-US" altLang="en-US" sz="2800" dirty="0">
                <a:solidFill>
                  <a:schemeClr val="tx1"/>
                </a:solidFill>
              </a:rPr>
              <a:t>He suggested that the different species of finch had evolved from the original species in response to different environmental conditions.</a:t>
            </a:r>
          </a:p>
        </p:txBody>
      </p:sp>
    </p:spTree>
    <p:extLst>
      <p:ext uri="{BB962C8B-B14F-4D97-AF65-F5344CB8AC3E}">
        <p14:creationId xmlns:p14="http://schemas.microsoft.com/office/powerpoint/2010/main" val="16930427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1151</TotalTime>
  <Words>3534</Words>
  <Application>Microsoft Office PowerPoint</Application>
  <PresentationFormat>Widescreen</PresentationFormat>
  <Paragraphs>248</Paragraphs>
  <Slides>58</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6" baseType="lpstr">
      <vt:lpstr>ＭＳ Ｐゴシック</vt:lpstr>
      <vt:lpstr>Arial</vt:lpstr>
      <vt:lpstr>Calibri</vt:lpstr>
      <vt:lpstr>Garamond</vt:lpstr>
      <vt:lpstr>Georgia</vt:lpstr>
      <vt:lpstr>Wingdings</vt:lpstr>
      <vt:lpstr>Organic</vt:lpstr>
      <vt:lpstr>Slide</vt:lpstr>
      <vt:lpstr>Evolution</vt:lpstr>
      <vt:lpstr>PowerPoint Presentation</vt:lpstr>
      <vt:lpstr>PowerPoint Presentation</vt:lpstr>
      <vt:lpstr>PowerPoint Presentation</vt:lpstr>
      <vt:lpstr>Darwin</vt:lpstr>
      <vt:lpstr>Darwin’s work continued</vt:lpstr>
      <vt:lpstr>Charles Darwin (1809-1882)  Sailed around the world  1831-1836</vt:lpstr>
      <vt:lpstr>What did Darwin’s travels reveal?</vt:lpstr>
      <vt:lpstr>PowerPoint Presentation</vt:lpstr>
      <vt:lpstr>How did tortoises and birds differ among the Islands of the Galapagos?</vt:lpstr>
      <vt:lpstr>http://wps.pearsoncustom.com/wps/media/objects/3014/3087289/Web_Tutorials/17_A02.swf </vt:lpstr>
      <vt:lpstr>Galapagos                      Turtles</vt:lpstr>
      <vt:lpstr>Lamark &amp; the Theory of Acquired Characteristics</vt:lpstr>
      <vt:lpstr>Evolution is a Theory – Just like Gravity!  Right?</vt:lpstr>
      <vt:lpstr>Artificial Selection </vt:lpstr>
      <vt:lpstr>  Natural Selection and Species Fitness</vt:lpstr>
      <vt:lpstr> Natural Selection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Darwin’s Theory</vt:lpstr>
      <vt:lpstr>Theory of Natural Selection</vt:lpstr>
      <vt:lpstr>Key Principles of Natural Selection</vt:lpstr>
      <vt:lpstr>PowerPoint Presentation</vt:lpstr>
      <vt:lpstr>Descent with  Modification </vt:lpstr>
      <vt:lpstr>Evidence of Evolution</vt:lpstr>
      <vt:lpstr>Evidence of Evolution</vt:lpstr>
      <vt:lpstr> Evidence of Evolution</vt:lpstr>
      <vt:lpstr>Evidence of Evolution</vt:lpstr>
      <vt:lpstr>Homologous Body Structures</vt:lpstr>
      <vt:lpstr>PowerPoint Presentation</vt:lpstr>
      <vt:lpstr>PowerPoint Presentation</vt:lpstr>
      <vt:lpstr>Evidence of Evolution</vt:lpstr>
      <vt:lpstr>Embryological Development</vt:lpstr>
      <vt:lpstr> Vestigial Organs</vt:lpstr>
      <vt:lpstr>Genetics</vt:lpstr>
      <vt:lpstr>How evolution works</vt:lpstr>
      <vt:lpstr>Genetics and DNA</vt:lpstr>
      <vt:lpstr>PowerPoint Presentation</vt:lpstr>
      <vt:lpstr>PowerPoint Presentation</vt:lpstr>
      <vt:lpstr>PowerPoint Presentation</vt:lpstr>
      <vt:lpstr>Micro and Macro Evolution</vt:lpstr>
      <vt:lpstr>Evidence of Evolution</vt:lpstr>
      <vt:lpstr>Evidence of Evolution: Comparative Anatomy</vt:lpstr>
      <vt:lpstr>Evidence of Evolution</vt:lpstr>
      <vt:lpstr>Evidence of Evolution </vt:lpstr>
      <vt:lpstr>Evidence of Evolution: Vestigial Structures</vt:lpstr>
      <vt:lpstr>Fossil Record</vt:lpstr>
      <vt:lpstr>Fossil Record</vt:lpstr>
      <vt:lpstr>Transitional fossils</vt:lpstr>
      <vt:lpstr>Geography</vt:lpstr>
      <vt:lpstr>Antibiotic resistance</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dc:title>
  <dc:creator>Lesley Brickhouse</dc:creator>
  <cp:lastModifiedBy>2795312182</cp:lastModifiedBy>
  <cp:revision>58</cp:revision>
  <dcterms:created xsi:type="dcterms:W3CDTF">2016-03-12T15:08:10Z</dcterms:created>
  <dcterms:modified xsi:type="dcterms:W3CDTF">2017-05-03T15:00:26Z</dcterms:modified>
</cp:coreProperties>
</file>