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74" r:id="rId6"/>
    <p:sldId id="269" r:id="rId7"/>
    <p:sldId id="270" r:id="rId8"/>
    <p:sldId id="271" r:id="rId9"/>
    <p:sldId id="261" r:id="rId10"/>
    <p:sldId id="272" r:id="rId11"/>
    <p:sldId id="259" r:id="rId12"/>
    <p:sldId id="260" r:id="rId13"/>
    <p:sldId id="275" r:id="rId14"/>
    <p:sldId id="273" r:id="rId15"/>
    <p:sldId id="277" r:id="rId16"/>
    <p:sldId id="262" r:id="rId17"/>
    <p:sldId id="263" r:id="rId18"/>
    <p:sldId id="276" r:id="rId19"/>
    <p:sldId id="265" r:id="rId20"/>
    <p:sldId id="283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86-E44A-44F2-A554-917585292424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7F2-CC0D-4C25-A2D5-8DC70C249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86-E44A-44F2-A554-917585292424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7F2-CC0D-4C25-A2D5-8DC70C249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86-E44A-44F2-A554-917585292424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7F2-CC0D-4C25-A2D5-8DC70C249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86-E44A-44F2-A554-917585292424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7F2-CC0D-4C25-A2D5-8DC70C249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86-E44A-44F2-A554-917585292424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7F2-CC0D-4C25-A2D5-8DC70C249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86-E44A-44F2-A554-917585292424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7F2-CC0D-4C25-A2D5-8DC70C249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86-E44A-44F2-A554-917585292424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7F2-CC0D-4C25-A2D5-8DC70C249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86-E44A-44F2-A554-917585292424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7F2-CC0D-4C25-A2D5-8DC70C249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86-E44A-44F2-A554-917585292424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7F2-CC0D-4C25-A2D5-8DC70C249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86-E44A-44F2-A554-917585292424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7F2-CC0D-4C25-A2D5-8DC70C249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86-E44A-44F2-A554-917585292424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7F2-CC0D-4C25-A2D5-8DC70C249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13586-E44A-44F2-A554-917585292424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CB7F2-CC0D-4C25-A2D5-8DC70C249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Notes: the Ocean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temperature of the ocean?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3810000"/>
          </a:xfrm>
        </p:spPr>
        <p:txBody>
          <a:bodyPr/>
          <a:lstStyle/>
          <a:p>
            <a:r>
              <a:rPr lang="en-US" dirty="0" smtClean="0"/>
              <a:t> Ocean is divided into </a:t>
            </a:r>
            <a:r>
              <a:rPr lang="en-US" u="sng" dirty="0" smtClean="0"/>
              <a:t>3</a:t>
            </a:r>
            <a:r>
              <a:rPr lang="en-US" dirty="0" smtClean="0"/>
              <a:t> layers based on </a:t>
            </a:r>
            <a:r>
              <a:rPr lang="en-US" u="sng" dirty="0" smtClean="0"/>
              <a:t>temp</a:t>
            </a:r>
            <a:r>
              <a:rPr lang="en-US" dirty="0" smtClean="0"/>
              <a:t>.</a:t>
            </a:r>
          </a:p>
          <a:p>
            <a:pPr lvl="1"/>
            <a:r>
              <a:rPr lang="en-US" u="sng" dirty="0" smtClean="0"/>
              <a:t>surface</a:t>
            </a:r>
            <a:r>
              <a:rPr lang="en-US" dirty="0" smtClean="0"/>
              <a:t> </a:t>
            </a:r>
            <a:r>
              <a:rPr lang="en-US" dirty="0" err="1" smtClean="0"/>
              <a:t>layer</a:t>
            </a:r>
            <a:r>
              <a:rPr lang="en-US" dirty="0" err="1" smtClean="0">
                <a:sym typeface="Wingdings"/>
              </a:rPr>
              <a:t></a:t>
            </a:r>
            <a:r>
              <a:rPr lang="en-US" u="sng" dirty="0" err="1" smtClean="0"/>
              <a:t>warmest</a:t>
            </a:r>
            <a:r>
              <a:rPr lang="en-US" dirty="0" smtClean="0"/>
              <a:t>, varies with depth</a:t>
            </a:r>
          </a:p>
          <a:p>
            <a:pPr lvl="2"/>
            <a:r>
              <a:rPr lang="en-US" dirty="0" smtClean="0"/>
              <a:t>warm water is </a:t>
            </a:r>
            <a:r>
              <a:rPr lang="en-US" u="sng" dirty="0" smtClean="0"/>
              <a:t>less dense</a:t>
            </a:r>
            <a:r>
              <a:rPr lang="en-US" dirty="0" smtClean="0"/>
              <a:t>, stays on top</a:t>
            </a:r>
          </a:p>
          <a:p>
            <a:pPr lvl="1"/>
            <a:r>
              <a:rPr lang="en-US" u="sng" dirty="0" err="1" smtClean="0"/>
              <a:t>thermocline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err="1" smtClean="0"/>
              <a:t>temperature</a:t>
            </a:r>
            <a:r>
              <a:rPr lang="en-US" dirty="0" smtClean="0"/>
              <a:t> </a:t>
            </a:r>
            <a:r>
              <a:rPr lang="en-US" u="sng" dirty="0" smtClean="0"/>
              <a:t>drops</a:t>
            </a:r>
            <a:r>
              <a:rPr lang="en-US" dirty="0" smtClean="0"/>
              <a:t> with depth</a:t>
            </a:r>
          </a:p>
          <a:p>
            <a:pPr lvl="1"/>
            <a:r>
              <a:rPr lang="en-US" u="sng" dirty="0" smtClean="0"/>
              <a:t>deep</a:t>
            </a:r>
            <a:r>
              <a:rPr lang="en-US" dirty="0" smtClean="0"/>
              <a:t> water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u="sng" dirty="0" smtClean="0"/>
              <a:t>cold</a:t>
            </a:r>
            <a:r>
              <a:rPr lang="en-US" dirty="0" smtClean="0"/>
              <a:t> all year long, barely above freezing</a:t>
            </a:r>
          </a:p>
          <a:p>
            <a:r>
              <a:rPr lang="en-US" dirty="0" smtClean="0"/>
              <a:t>Draw: </a:t>
            </a: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409950"/>
            <a:ext cx="35528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the ocean affect our climate?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ocean is an important factor in the global </a:t>
            </a:r>
            <a:r>
              <a:rPr lang="en-US" u="sng" dirty="0" smtClean="0"/>
              <a:t>climate</a:t>
            </a:r>
            <a:r>
              <a:rPr lang="en-US" dirty="0" smtClean="0"/>
              <a:t> because it </a:t>
            </a:r>
            <a:r>
              <a:rPr lang="en-US" u="sng" dirty="0" smtClean="0"/>
              <a:t>collects</a:t>
            </a:r>
            <a:r>
              <a:rPr lang="en-US" dirty="0" smtClean="0"/>
              <a:t> and </a:t>
            </a:r>
            <a:r>
              <a:rPr lang="en-US" u="sng" dirty="0" smtClean="0"/>
              <a:t>moves</a:t>
            </a:r>
            <a:r>
              <a:rPr lang="en-US" dirty="0" smtClean="0"/>
              <a:t> water, </a:t>
            </a:r>
            <a:r>
              <a:rPr lang="en-US" u="sng" dirty="0" smtClean="0"/>
              <a:t>heat</a:t>
            </a:r>
            <a:r>
              <a:rPr lang="en-US" dirty="0" smtClean="0"/>
              <a:t>, and carbon dioxide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hese components are constantly </a:t>
            </a:r>
            <a:r>
              <a:rPr lang="en-US" u="sng" dirty="0" smtClean="0"/>
              <a:t>exchanged</a:t>
            </a:r>
            <a:r>
              <a:rPr lang="en-US" dirty="0" smtClean="0"/>
              <a:t> between the </a:t>
            </a:r>
            <a:r>
              <a:rPr lang="en-US" u="sng" dirty="0" smtClean="0"/>
              <a:t>atmosphere</a:t>
            </a:r>
            <a:r>
              <a:rPr lang="en-US" dirty="0" smtClean="0"/>
              <a:t> and hydrosphere (water on Earth)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x: </a:t>
            </a:r>
            <a:r>
              <a:rPr lang="en-US" u="sng" dirty="0" smtClean="0"/>
              <a:t>evaporation</a:t>
            </a:r>
            <a:r>
              <a:rPr lang="en-US" dirty="0" smtClean="0"/>
              <a:t>: water goes from the hydrosphere to the atmosphere</a:t>
            </a:r>
          </a:p>
          <a:p>
            <a:r>
              <a:rPr lang="en-US" dirty="0" smtClean="0"/>
              <a:t>Because the ocean can store so much </a:t>
            </a:r>
            <a:r>
              <a:rPr lang="en-US" u="sng" dirty="0" smtClean="0"/>
              <a:t>heat</a:t>
            </a:r>
            <a:r>
              <a:rPr lang="en-US" dirty="0" smtClean="0"/>
              <a:t>, seasons occur </a:t>
            </a:r>
            <a:r>
              <a:rPr lang="en-US" u="sng" dirty="0" smtClean="0"/>
              <a:t>later</a:t>
            </a:r>
            <a:r>
              <a:rPr lang="en-US" dirty="0" smtClean="0"/>
              <a:t> than they would and air above the ocean is </a:t>
            </a:r>
            <a:r>
              <a:rPr lang="en-US" u="sng" dirty="0" smtClean="0"/>
              <a:t>warmed</a:t>
            </a:r>
            <a:r>
              <a:rPr lang="en-US" dirty="0" smtClean="0"/>
              <a:t>. </a:t>
            </a:r>
          </a:p>
          <a:p>
            <a:r>
              <a:rPr lang="en-US" u="sng" dirty="0" smtClean="0"/>
              <a:t>Heat</a:t>
            </a:r>
            <a:r>
              <a:rPr lang="en-US" dirty="0" smtClean="0"/>
              <a:t> energy stored in the ocean in one </a:t>
            </a:r>
            <a:r>
              <a:rPr lang="en-US" u="sng" dirty="0" smtClean="0"/>
              <a:t>season</a:t>
            </a:r>
            <a:r>
              <a:rPr lang="en-US" dirty="0" smtClean="0"/>
              <a:t> will affect the </a:t>
            </a:r>
            <a:r>
              <a:rPr lang="en-US" u="sng" dirty="0" smtClean="0"/>
              <a:t>climate</a:t>
            </a:r>
            <a:r>
              <a:rPr lang="en-US" dirty="0" smtClean="0"/>
              <a:t> almost an entire season later.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Air </a:t>
            </a:r>
            <a:r>
              <a:rPr lang="en-US" u="sng" dirty="0" smtClean="0"/>
              <a:t>temperatures</a:t>
            </a:r>
            <a:r>
              <a:rPr lang="en-US" dirty="0" smtClean="0"/>
              <a:t> around the world are regulated by movement of </a:t>
            </a:r>
            <a:r>
              <a:rPr lang="en-US" u="sng" dirty="0" smtClean="0"/>
              <a:t>heat</a:t>
            </a:r>
            <a:r>
              <a:rPr lang="en-US" dirty="0" smtClean="0"/>
              <a:t> in the </a:t>
            </a:r>
            <a:r>
              <a:rPr lang="en-US" u="sng" dirty="0" smtClean="0"/>
              <a:t>ocean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Most </a:t>
            </a:r>
            <a:r>
              <a:rPr lang="en-US" u="sng" dirty="0" smtClean="0"/>
              <a:t>heat</a:t>
            </a:r>
            <a:r>
              <a:rPr lang="en-US" dirty="0" smtClean="0"/>
              <a:t> in the ocean is stored in the top </a:t>
            </a:r>
            <a:r>
              <a:rPr lang="en-US" u="sng" dirty="0" smtClean="0"/>
              <a:t>2</a:t>
            </a:r>
            <a:r>
              <a:rPr lang="en-US" dirty="0" smtClean="0"/>
              <a:t> meters because seawater has a </a:t>
            </a:r>
            <a:r>
              <a:rPr lang="en-US" u="sng" dirty="0" smtClean="0"/>
              <a:t>high density</a:t>
            </a:r>
            <a:r>
              <a:rPr lang="en-US" dirty="0" smtClean="0"/>
              <a:t> and high specific </a:t>
            </a:r>
            <a:r>
              <a:rPr lang="en-US" u="sng" dirty="0" smtClean="0"/>
              <a:t>heat</a:t>
            </a:r>
            <a:r>
              <a:rPr lang="en-US" dirty="0" smtClean="0"/>
              <a:t>—this allows the ocean to store a lot of </a:t>
            </a:r>
            <a:r>
              <a:rPr lang="en-US" u="sng" dirty="0" smtClean="0"/>
              <a:t>heat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The ocean can then buffer changes in </a:t>
            </a:r>
            <a:r>
              <a:rPr lang="en-US" u="sng" dirty="0" smtClean="0"/>
              <a:t>temperature</a:t>
            </a:r>
            <a:r>
              <a:rPr lang="en-US" dirty="0" smtClean="0"/>
              <a:t> by </a:t>
            </a:r>
            <a:r>
              <a:rPr lang="en-US" u="sng" dirty="0" smtClean="0"/>
              <a:t>storing</a:t>
            </a:r>
            <a:r>
              <a:rPr lang="en-US" dirty="0" smtClean="0"/>
              <a:t> and releasing </a:t>
            </a:r>
            <a:r>
              <a:rPr lang="en-US" u="sng" dirty="0" smtClean="0"/>
              <a:t>heat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Evaporation </a:t>
            </a:r>
            <a:r>
              <a:rPr lang="en-US" u="sng" dirty="0" smtClean="0"/>
              <a:t>cools</a:t>
            </a:r>
            <a:r>
              <a:rPr lang="en-US" dirty="0" smtClean="0"/>
              <a:t> ocean water (just like sweat cools your body), which cools the </a:t>
            </a:r>
            <a:r>
              <a:rPr lang="en-US" u="sng" dirty="0" smtClean="0"/>
              <a:t>atmosphere</a:t>
            </a:r>
            <a:r>
              <a:rPr lang="en-US" dirty="0" smtClean="0"/>
              <a:t>. This is more important near the </a:t>
            </a:r>
            <a:r>
              <a:rPr lang="en-US" u="sng" dirty="0" smtClean="0"/>
              <a:t>equator</a:t>
            </a:r>
            <a:r>
              <a:rPr lang="en-US" dirty="0" smtClean="0"/>
              <a:t>, where there’s a lot of evaporation, than near the </a:t>
            </a:r>
            <a:r>
              <a:rPr lang="en-US" u="sng" dirty="0" smtClean="0"/>
              <a:t>poles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http://www.windows2universe.org/earth/Water/images/sm_temperature_dep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5486400" cy="6619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hewatchers.adorraeli.com/wp-content/uploads/2011/03/le-gulf-st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0"/>
            <a:ext cx="2895600" cy="215313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2296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Moving </a:t>
            </a:r>
            <a:r>
              <a:rPr lang="en-US" u="sng" dirty="0"/>
              <a:t>air</a:t>
            </a:r>
            <a:r>
              <a:rPr lang="en-US" dirty="0"/>
              <a:t> (wind) causes moving </a:t>
            </a:r>
            <a:r>
              <a:rPr lang="en-US" u="sng" dirty="0"/>
              <a:t>water</a:t>
            </a:r>
            <a:r>
              <a:rPr lang="en-US" dirty="0"/>
              <a:t> (</a:t>
            </a:r>
            <a:r>
              <a:rPr lang="en-US" u="sng" dirty="0"/>
              <a:t>currents</a:t>
            </a:r>
            <a:r>
              <a:rPr lang="en-US" dirty="0"/>
              <a:t>).</a:t>
            </a:r>
          </a:p>
          <a:p>
            <a:r>
              <a:rPr lang="en-US" u="sng" dirty="0"/>
              <a:t>Surface</a:t>
            </a:r>
            <a:r>
              <a:rPr lang="en-US" dirty="0"/>
              <a:t> currents: help distribute </a:t>
            </a:r>
            <a:r>
              <a:rPr lang="en-US" u="sng" dirty="0"/>
              <a:t>heat</a:t>
            </a:r>
            <a:r>
              <a:rPr lang="en-US" dirty="0"/>
              <a:t> around the globe</a:t>
            </a:r>
          </a:p>
          <a:p>
            <a:pPr lvl="1"/>
            <a:r>
              <a:rPr lang="en-US" dirty="0"/>
              <a:t>Ex.  Gulf Stream </a:t>
            </a:r>
            <a:r>
              <a:rPr lang="en-US" u="sng" dirty="0"/>
              <a:t>current</a:t>
            </a:r>
            <a:r>
              <a:rPr lang="en-US" dirty="0"/>
              <a:t> causes the climate in Great Britain to be </a:t>
            </a:r>
            <a:r>
              <a:rPr lang="en-US" u="sng" dirty="0"/>
              <a:t>mild</a:t>
            </a:r>
            <a:r>
              <a:rPr lang="en-US" dirty="0"/>
              <a:t>, whereas at the same latitude in Canada, there would be </a:t>
            </a:r>
            <a:r>
              <a:rPr lang="en-US" u="sng" dirty="0"/>
              <a:t>polar bears</a:t>
            </a:r>
            <a:r>
              <a:rPr lang="en-US" dirty="0"/>
              <a:t>. </a:t>
            </a:r>
          </a:p>
          <a:p>
            <a:r>
              <a:rPr lang="en-US" dirty="0"/>
              <a:t>A </a:t>
            </a:r>
            <a:r>
              <a:rPr lang="en-US" u="sng" dirty="0"/>
              <a:t>change</a:t>
            </a:r>
            <a:r>
              <a:rPr lang="en-US" dirty="0"/>
              <a:t> in surface currents can cause a </a:t>
            </a:r>
            <a:r>
              <a:rPr lang="en-US" u="sng" dirty="0"/>
              <a:t>HUGE</a:t>
            </a:r>
            <a:r>
              <a:rPr lang="en-US" dirty="0"/>
              <a:t> change in </a:t>
            </a:r>
            <a:r>
              <a:rPr lang="en-US" u="sng" dirty="0"/>
              <a:t>weather</a:t>
            </a:r>
            <a:r>
              <a:rPr lang="en-US" dirty="0"/>
              <a:t> patterns.</a:t>
            </a:r>
          </a:p>
          <a:p>
            <a:pPr lvl="1"/>
            <a:r>
              <a:rPr lang="en-US" dirty="0"/>
              <a:t>no </a:t>
            </a:r>
            <a:r>
              <a:rPr lang="en-US" u="sng" dirty="0"/>
              <a:t>wind</a:t>
            </a:r>
            <a:r>
              <a:rPr lang="en-US" dirty="0"/>
              <a:t> = no surface </a:t>
            </a:r>
            <a:r>
              <a:rPr lang="en-US" u="sng" dirty="0"/>
              <a:t>currents</a:t>
            </a:r>
            <a:r>
              <a:rPr lang="en-US" dirty="0"/>
              <a:t> = different </a:t>
            </a:r>
            <a:r>
              <a:rPr lang="en-US" u="sng" dirty="0"/>
              <a:t>climate</a:t>
            </a:r>
            <a:r>
              <a:rPr lang="en-US" dirty="0"/>
              <a:t>/weather</a:t>
            </a:r>
          </a:p>
          <a:p>
            <a:pPr lvl="1"/>
            <a:r>
              <a:rPr lang="en-US" u="sng" dirty="0"/>
              <a:t>El Niño</a:t>
            </a:r>
            <a:endParaRPr lang="en-US" dirty="0"/>
          </a:p>
          <a:p>
            <a:pPr lvl="2"/>
            <a:r>
              <a:rPr lang="en-US" u="sng" dirty="0"/>
              <a:t>Pacific</a:t>
            </a:r>
            <a:r>
              <a:rPr lang="en-US" dirty="0"/>
              <a:t> Ocean: wind normally blows </a:t>
            </a:r>
            <a:r>
              <a:rPr lang="en-US" u="sng" dirty="0"/>
              <a:t>west</a:t>
            </a:r>
            <a:r>
              <a:rPr lang="en-US" dirty="0"/>
              <a:t> (</a:t>
            </a:r>
            <a:r>
              <a:rPr lang="en-US" dirty="0">
                <a:sym typeface="Wingdings"/>
              </a:rPr>
              <a:t></a:t>
            </a:r>
            <a:r>
              <a:rPr lang="en-US" dirty="0"/>
              <a:t>), some years it’s not as </a:t>
            </a:r>
            <a:r>
              <a:rPr lang="en-US" u="sng" dirty="0"/>
              <a:t>strong</a:t>
            </a:r>
            <a:endParaRPr lang="en-US" sz="2200" u="sng" dirty="0"/>
          </a:p>
          <a:p>
            <a:pPr lvl="2"/>
            <a:r>
              <a:rPr lang="en-US" dirty="0" smtClean="0"/>
              <a:t>causes </a:t>
            </a:r>
            <a:r>
              <a:rPr lang="en-US" dirty="0"/>
              <a:t>changes in weather around the </a:t>
            </a:r>
            <a:r>
              <a:rPr lang="en-US" u="sng" dirty="0"/>
              <a:t>world</a:t>
            </a:r>
            <a:r>
              <a:rPr lang="en-US" dirty="0"/>
              <a:t>; lasts </a:t>
            </a:r>
            <a:r>
              <a:rPr lang="en-US" u="sng" dirty="0"/>
              <a:t>12-18</a:t>
            </a:r>
            <a:r>
              <a:rPr lang="en-US" dirty="0"/>
              <a:t> </a:t>
            </a:r>
            <a:r>
              <a:rPr lang="en-US" dirty="0" smtClean="0"/>
              <a:t>months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290" y="1524000"/>
            <a:ext cx="8805110" cy="375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How does wind affect the ocean?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Wind causes waves: </a:t>
            </a:r>
          </a:p>
          <a:p>
            <a:pPr lvl="1"/>
            <a:r>
              <a:rPr lang="en-US" dirty="0"/>
              <a:t>A </a:t>
            </a:r>
            <a:r>
              <a:rPr lang="en-US" u="sng" dirty="0"/>
              <a:t>wave</a:t>
            </a:r>
            <a:r>
              <a:rPr lang="en-US" dirty="0"/>
              <a:t> is an </a:t>
            </a:r>
            <a:r>
              <a:rPr lang="en-US" dirty="0" smtClean="0"/>
              <a:t>up-and-down </a:t>
            </a:r>
            <a:r>
              <a:rPr lang="en-US" dirty="0"/>
              <a:t>motion along the </a:t>
            </a:r>
            <a:r>
              <a:rPr lang="en-US" u="sng" dirty="0" smtClean="0"/>
              <a:t>surface</a:t>
            </a:r>
            <a:r>
              <a:rPr lang="en-US" dirty="0" smtClean="0"/>
              <a:t> of </a:t>
            </a:r>
            <a:r>
              <a:rPr lang="en-US" dirty="0"/>
              <a:t>a body of water.</a:t>
            </a:r>
          </a:p>
          <a:p>
            <a:pPr lvl="1"/>
            <a:r>
              <a:rPr lang="en-US" dirty="0"/>
              <a:t>Moving air drags across the </a:t>
            </a:r>
            <a:r>
              <a:rPr lang="en-US" dirty="0" smtClean="0"/>
              <a:t>water’s surface and </a:t>
            </a:r>
            <a:r>
              <a:rPr lang="en-US" dirty="0"/>
              <a:t>gives energy to the </a:t>
            </a:r>
            <a:r>
              <a:rPr lang="en-US" u="sng" dirty="0" smtClean="0"/>
              <a:t>water</a:t>
            </a:r>
            <a:r>
              <a:rPr lang="en-US" dirty="0" smtClean="0"/>
              <a:t>, causing </a:t>
            </a:r>
            <a:r>
              <a:rPr lang="en-US" u="sng" dirty="0" smtClean="0"/>
              <a:t>waves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Wind </a:t>
            </a:r>
            <a:r>
              <a:rPr lang="en-US" dirty="0"/>
              <a:t>blows over the ocean, causing </a:t>
            </a:r>
            <a:r>
              <a:rPr lang="en-US" u="sng" dirty="0"/>
              <a:t>surface currents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carry </a:t>
            </a:r>
            <a:r>
              <a:rPr lang="en-US" u="sng" dirty="0"/>
              <a:t>warm</a:t>
            </a:r>
            <a:r>
              <a:rPr lang="en-US" dirty="0"/>
              <a:t> water away from the </a:t>
            </a:r>
            <a:r>
              <a:rPr lang="en-US" u="sng" dirty="0"/>
              <a:t>equator</a:t>
            </a:r>
            <a:r>
              <a:rPr lang="en-US" dirty="0"/>
              <a:t> &amp; </a:t>
            </a:r>
            <a:r>
              <a:rPr lang="en-US" u="sng" dirty="0"/>
              <a:t>cold</a:t>
            </a:r>
            <a:r>
              <a:rPr lang="en-US" dirty="0"/>
              <a:t> water away from the </a:t>
            </a:r>
            <a:r>
              <a:rPr lang="en-US" u="sng" dirty="0"/>
              <a:t>poles</a:t>
            </a:r>
          </a:p>
          <a:p>
            <a:pPr lvl="1"/>
            <a:r>
              <a:rPr lang="en-US" dirty="0"/>
              <a:t>Earth’s </a:t>
            </a:r>
            <a:r>
              <a:rPr lang="en-US" u="sng" dirty="0"/>
              <a:t>rotation</a:t>
            </a:r>
            <a:r>
              <a:rPr lang="en-US" dirty="0"/>
              <a:t> makes them spin in </a:t>
            </a:r>
            <a:r>
              <a:rPr lang="en-US" u="sng" dirty="0"/>
              <a:t>circles</a:t>
            </a:r>
            <a:r>
              <a:rPr lang="en-US" dirty="0"/>
              <a:t> (clockwise in N. Hemisphere, counterclockwise in S. Hemisphere)</a:t>
            </a:r>
          </a:p>
          <a:p>
            <a:r>
              <a:rPr lang="en-US" u="sng" dirty="0"/>
              <a:t>Ocean current</a:t>
            </a:r>
            <a:r>
              <a:rPr lang="en-US" dirty="0"/>
              <a:t>:  mass of </a:t>
            </a:r>
            <a:r>
              <a:rPr lang="en-US" u="sng" dirty="0"/>
              <a:t>moving</a:t>
            </a:r>
            <a:r>
              <a:rPr lang="en-US" dirty="0"/>
              <a:t> water; many currents in the </a:t>
            </a:r>
            <a:r>
              <a:rPr lang="en-US" dirty="0" smtClean="0"/>
              <a:t>ocean distribute </a:t>
            </a:r>
            <a:r>
              <a:rPr lang="en-US" u="sng" dirty="0"/>
              <a:t>heat</a:t>
            </a:r>
            <a:r>
              <a:rPr lang="en-US" dirty="0"/>
              <a:t> and </a:t>
            </a:r>
            <a:r>
              <a:rPr lang="en-US" u="sng" dirty="0" smtClean="0"/>
              <a:t>nutrients</a:t>
            </a:r>
          </a:p>
          <a:p>
            <a:r>
              <a:rPr lang="en-US" dirty="0" smtClean="0"/>
              <a:t>Currents move </a:t>
            </a:r>
            <a:r>
              <a:rPr lang="en-US" u="sng" dirty="0" smtClean="0"/>
              <a:t>water</a:t>
            </a:r>
            <a:r>
              <a:rPr lang="en-US" dirty="0" smtClean="0"/>
              <a:t>, waves move </a:t>
            </a:r>
            <a:r>
              <a:rPr lang="en-US" u="sng" dirty="0" smtClean="0"/>
              <a:t>energy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deep ocean currents?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u="sng" dirty="0" smtClean="0"/>
              <a:t>Deep </a:t>
            </a:r>
            <a:r>
              <a:rPr lang="en-US" u="sng" dirty="0"/>
              <a:t>currents</a:t>
            </a:r>
            <a:r>
              <a:rPr lang="en-US" dirty="0"/>
              <a:t> are caused by differences in </a:t>
            </a:r>
            <a:r>
              <a:rPr lang="en-US" u="sng" dirty="0"/>
              <a:t>density</a:t>
            </a:r>
            <a:r>
              <a:rPr lang="en-US" dirty="0"/>
              <a:t> (due to temp, </a:t>
            </a:r>
            <a:r>
              <a:rPr lang="en-US" u="sng" dirty="0"/>
              <a:t>salinity</a:t>
            </a:r>
            <a:r>
              <a:rPr lang="en-US" dirty="0"/>
              <a:t>, etc)</a:t>
            </a:r>
          </a:p>
          <a:p>
            <a:pPr lvl="1"/>
            <a:r>
              <a:rPr lang="en-US" u="sng" dirty="0" err="1" smtClean="0"/>
              <a:t>Downwelling</a:t>
            </a:r>
            <a:r>
              <a:rPr lang="en-US" dirty="0"/>
              <a:t>:  water moving from the surface </a:t>
            </a:r>
            <a:r>
              <a:rPr lang="en-US" u="sng" dirty="0"/>
              <a:t>DOWN</a:t>
            </a:r>
            <a:r>
              <a:rPr lang="en-US" dirty="0"/>
              <a:t> to the bottom</a:t>
            </a:r>
          </a:p>
          <a:p>
            <a:pPr lvl="3"/>
            <a:r>
              <a:rPr lang="en-US" dirty="0"/>
              <a:t>carries </a:t>
            </a:r>
            <a:r>
              <a:rPr lang="en-US" u="sng" dirty="0"/>
              <a:t>oxygen</a:t>
            </a:r>
            <a:r>
              <a:rPr lang="en-US" dirty="0"/>
              <a:t> down</a:t>
            </a:r>
            <a:endParaRPr lang="en-US" sz="1800" dirty="0"/>
          </a:p>
          <a:p>
            <a:pPr lvl="3"/>
            <a:r>
              <a:rPr lang="en-US" dirty="0"/>
              <a:t>allows animals to live in the </a:t>
            </a:r>
            <a:r>
              <a:rPr lang="en-US" u="sng" dirty="0"/>
              <a:t>deep</a:t>
            </a:r>
            <a:r>
              <a:rPr lang="en-US" dirty="0"/>
              <a:t> ocean</a:t>
            </a:r>
            <a:endParaRPr lang="en-US" sz="1800" dirty="0"/>
          </a:p>
          <a:p>
            <a:pPr lvl="1"/>
            <a:r>
              <a:rPr lang="en-US" u="sng" dirty="0" smtClean="0"/>
              <a:t>Upwelling</a:t>
            </a:r>
            <a:r>
              <a:rPr lang="en-US" dirty="0"/>
              <a:t>:  water moving </a:t>
            </a:r>
            <a:r>
              <a:rPr lang="en-US" u="sng" dirty="0"/>
              <a:t>UP</a:t>
            </a:r>
            <a:r>
              <a:rPr lang="en-US" dirty="0"/>
              <a:t> to the surface</a:t>
            </a:r>
          </a:p>
          <a:p>
            <a:pPr lvl="3"/>
            <a:r>
              <a:rPr lang="en-US" dirty="0" smtClean="0"/>
              <a:t>Occurs when </a:t>
            </a:r>
            <a:r>
              <a:rPr lang="en-US" u="sng" dirty="0" smtClean="0"/>
              <a:t>warm</a:t>
            </a:r>
            <a:r>
              <a:rPr lang="en-US" dirty="0" smtClean="0"/>
              <a:t> surface water is blown offshore by wind. This allows the </a:t>
            </a:r>
            <a:r>
              <a:rPr lang="en-US" u="sng" dirty="0" smtClean="0"/>
              <a:t>cold</a:t>
            </a:r>
            <a:r>
              <a:rPr lang="en-US" dirty="0" smtClean="0"/>
              <a:t> water at the bottom of the ocean to </a:t>
            </a:r>
            <a:r>
              <a:rPr lang="en-US" u="sng" dirty="0" smtClean="0"/>
              <a:t>rise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carries </a:t>
            </a:r>
            <a:r>
              <a:rPr lang="en-US" u="sng" dirty="0"/>
              <a:t>nutrients</a:t>
            </a:r>
            <a:r>
              <a:rPr lang="en-US" dirty="0"/>
              <a:t> up</a:t>
            </a:r>
            <a:endParaRPr lang="en-US" sz="1800" dirty="0"/>
          </a:p>
          <a:p>
            <a:pPr lvl="3"/>
            <a:r>
              <a:rPr lang="en-US" dirty="0"/>
              <a:t>large numbers of </a:t>
            </a:r>
            <a:r>
              <a:rPr lang="en-US" u="sng" dirty="0"/>
              <a:t>animals</a:t>
            </a:r>
            <a:r>
              <a:rPr lang="en-US" dirty="0"/>
              <a:t> gather in areas where upwelling </a:t>
            </a:r>
            <a:r>
              <a:rPr lang="en-US" dirty="0" smtClean="0"/>
              <a:t>occurs because of the availability of </a:t>
            </a:r>
            <a:r>
              <a:rPr lang="en-US" u="sng" dirty="0" smtClean="0"/>
              <a:t>nutrients</a:t>
            </a:r>
            <a:r>
              <a:rPr lang="en-US" dirty="0" smtClean="0"/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7914"/>
            <a:ext cx="5638800" cy="633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tides?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lvl="0"/>
            <a:r>
              <a:rPr lang="en-US" u="sng" dirty="0" smtClean="0"/>
              <a:t>Coastal</a:t>
            </a:r>
            <a:r>
              <a:rPr lang="en-US" dirty="0" smtClean="0"/>
              <a:t> waters </a:t>
            </a:r>
            <a:r>
              <a:rPr lang="en-US" dirty="0"/>
              <a:t>rise and fall each day</a:t>
            </a:r>
            <a:endParaRPr lang="en-US" sz="3600" dirty="0"/>
          </a:p>
          <a:p>
            <a:pPr lvl="1"/>
            <a:r>
              <a:rPr lang="en-US" dirty="0"/>
              <a:t>The water level on </a:t>
            </a:r>
            <a:r>
              <a:rPr lang="en-US" u="sng" dirty="0" smtClean="0"/>
              <a:t>coastlines</a:t>
            </a:r>
            <a:r>
              <a:rPr lang="en-US" dirty="0" smtClean="0"/>
              <a:t> varies </a:t>
            </a:r>
            <a:r>
              <a:rPr lang="en-US" dirty="0"/>
              <a:t>with the </a:t>
            </a:r>
            <a:r>
              <a:rPr lang="en-US" u="sng" dirty="0" smtClean="0"/>
              <a:t>time</a:t>
            </a:r>
            <a:r>
              <a:rPr lang="en-US" dirty="0" smtClean="0"/>
              <a:t> of </a:t>
            </a:r>
            <a:r>
              <a:rPr lang="en-US" dirty="0"/>
              <a:t>day. This periodic </a:t>
            </a:r>
            <a:r>
              <a:rPr lang="en-US" u="sng" dirty="0" smtClean="0"/>
              <a:t>rising</a:t>
            </a:r>
            <a:r>
              <a:rPr lang="en-US" dirty="0" smtClean="0"/>
              <a:t> and </a:t>
            </a:r>
            <a:r>
              <a:rPr lang="en-US" u="sng" dirty="0" smtClean="0"/>
              <a:t>falling</a:t>
            </a:r>
            <a:r>
              <a:rPr lang="en-US" dirty="0" smtClean="0"/>
              <a:t> of </a:t>
            </a:r>
            <a:r>
              <a:rPr lang="en-US" dirty="0"/>
              <a:t>the water level of the ocean is called the </a:t>
            </a:r>
            <a:r>
              <a:rPr lang="en-US" u="sng" dirty="0" smtClean="0"/>
              <a:t>tide</a:t>
            </a:r>
            <a:r>
              <a:rPr lang="en-US" dirty="0" smtClean="0"/>
              <a:t>. </a:t>
            </a:r>
            <a:endParaRPr lang="en-US" sz="3200" dirty="0"/>
          </a:p>
          <a:p>
            <a:pPr lvl="1"/>
            <a:r>
              <a:rPr lang="en-US" dirty="0"/>
              <a:t>The water level is highest at </a:t>
            </a:r>
            <a:r>
              <a:rPr lang="en-US" u="sng" dirty="0" smtClean="0"/>
              <a:t>high</a:t>
            </a:r>
            <a:r>
              <a:rPr lang="en-US" dirty="0" smtClean="0"/>
              <a:t> tide</a:t>
            </a:r>
            <a:r>
              <a:rPr lang="en-US" dirty="0"/>
              <a:t>, submerging parts of the </a:t>
            </a:r>
            <a:r>
              <a:rPr lang="en-US" u="sng" dirty="0" smtClean="0"/>
              <a:t>coastline</a:t>
            </a:r>
            <a:r>
              <a:rPr lang="en-US" dirty="0" smtClean="0"/>
              <a:t>. </a:t>
            </a:r>
            <a:endParaRPr lang="en-US" sz="3200" dirty="0"/>
          </a:p>
          <a:p>
            <a:pPr lvl="1"/>
            <a:r>
              <a:rPr lang="en-US" dirty="0"/>
              <a:t>The water level is lowest at </a:t>
            </a:r>
            <a:r>
              <a:rPr lang="en-US" u="sng" dirty="0" smtClean="0"/>
              <a:t>low</a:t>
            </a:r>
            <a:r>
              <a:rPr lang="en-US" dirty="0" smtClean="0"/>
              <a:t> tide</a:t>
            </a:r>
            <a:r>
              <a:rPr lang="en-US" dirty="0"/>
              <a:t>, exposing more of the </a:t>
            </a:r>
            <a:r>
              <a:rPr lang="en-US" u="sng" dirty="0" smtClean="0"/>
              <a:t>coastline</a:t>
            </a:r>
            <a:r>
              <a:rPr lang="en-US" dirty="0" smtClean="0"/>
              <a:t>. 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Ocean?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/>
              <a:t>Ocean</a:t>
            </a:r>
            <a:r>
              <a:rPr lang="en-US" dirty="0"/>
              <a:t> water covers most of Earth.</a:t>
            </a:r>
          </a:p>
          <a:p>
            <a:pPr lvl="1"/>
            <a:r>
              <a:rPr lang="en-US" u="sng" dirty="0"/>
              <a:t>97</a:t>
            </a:r>
            <a:r>
              <a:rPr lang="en-US" dirty="0"/>
              <a:t>% of water on Earth is sea/salt water.</a:t>
            </a:r>
          </a:p>
          <a:p>
            <a:pPr lvl="1"/>
            <a:r>
              <a:rPr lang="en-US" dirty="0"/>
              <a:t>All sections of the ocean are </a:t>
            </a:r>
            <a:r>
              <a:rPr lang="en-US" u="sng" dirty="0"/>
              <a:t>connected</a:t>
            </a:r>
            <a:r>
              <a:rPr lang="en-US" dirty="0"/>
              <a:t>.</a:t>
            </a:r>
          </a:p>
        </p:txBody>
      </p:sp>
      <p:pic>
        <p:nvPicPr>
          <p:cNvPr id="17410" name="Picture 2" descr="http://www.daviddarling.info/images/oceans_and_contin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429000"/>
            <a:ext cx="4457700" cy="2486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tidal dam?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Tides can be used to generate </a:t>
            </a:r>
            <a:r>
              <a:rPr lang="en-US" u="sng" dirty="0" smtClean="0"/>
              <a:t>electricity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tidal </a:t>
            </a:r>
            <a:r>
              <a:rPr lang="en-US" u="sng" dirty="0" smtClean="0"/>
              <a:t>dam</a:t>
            </a:r>
            <a:r>
              <a:rPr lang="en-US" dirty="0" smtClean="0"/>
              <a:t> is a dam built near a coast in the path of </a:t>
            </a:r>
            <a:r>
              <a:rPr lang="en-US" u="sng" dirty="0" smtClean="0"/>
              <a:t>tidal</a:t>
            </a:r>
            <a:r>
              <a:rPr lang="en-US" dirty="0" smtClean="0"/>
              <a:t> waters. </a:t>
            </a:r>
          </a:p>
          <a:p>
            <a:pPr lvl="1"/>
            <a:r>
              <a:rPr lang="en-US" dirty="0" smtClean="0"/>
              <a:t>How tidal dams work: </a:t>
            </a:r>
          </a:p>
          <a:p>
            <a:pPr lvl="2"/>
            <a:r>
              <a:rPr lang="en-US" dirty="0" smtClean="0"/>
              <a:t>Dam’s </a:t>
            </a:r>
            <a:r>
              <a:rPr lang="en-US" u="sng" dirty="0" smtClean="0"/>
              <a:t>gates</a:t>
            </a:r>
            <a:r>
              <a:rPr lang="en-US" dirty="0" smtClean="0"/>
              <a:t> are open as the tide </a:t>
            </a:r>
            <a:r>
              <a:rPr lang="en-US" u="sng" dirty="0" smtClean="0"/>
              <a:t>rises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When tide </a:t>
            </a:r>
            <a:r>
              <a:rPr lang="en-US" u="sng" dirty="0" smtClean="0"/>
              <a:t>lowers</a:t>
            </a:r>
            <a:r>
              <a:rPr lang="en-US" dirty="0" smtClean="0"/>
              <a:t>, gates </a:t>
            </a:r>
            <a:r>
              <a:rPr lang="en-US" u="sng" dirty="0" smtClean="0"/>
              <a:t>close</a:t>
            </a:r>
            <a:r>
              <a:rPr lang="en-US" dirty="0" smtClean="0"/>
              <a:t>, trapping water. </a:t>
            </a:r>
          </a:p>
          <a:p>
            <a:pPr lvl="2"/>
            <a:r>
              <a:rPr lang="en-US" dirty="0" smtClean="0"/>
              <a:t>At </a:t>
            </a:r>
            <a:r>
              <a:rPr lang="en-US" u="sng" dirty="0" smtClean="0"/>
              <a:t>low</a:t>
            </a:r>
            <a:r>
              <a:rPr lang="en-US" dirty="0" smtClean="0"/>
              <a:t> tide, gates </a:t>
            </a:r>
            <a:r>
              <a:rPr lang="en-US" u="sng" dirty="0" smtClean="0"/>
              <a:t>open</a:t>
            </a:r>
            <a:r>
              <a:rPr lang="en-US" dirty="0" smtClean="0"/>
              <a:t> and water rushes out, turning </a:t>
            </a:r>
            <a:r>
              <a:rPr lang="en-US" u="sng" dirty="0" smtClean="0"/>
              <a:t>turbines</a:t>
            </a:r>
            <a:r>
              <a:rPr lang="en-US" dirty="0" smtClean="0"/>
              <a:t> and making electricity. </a:t>
            </a:r>
          </a:p>
          <a:p>
            <a:pPr lvl="1"/>
            <a:r>
              <a:rPr lang="en-US" dirty="0" smtClean="0"/>
              <a:t>Benefits: renewable </a:t>
            </a:r>
            <a:r>
              <a:rPr lang="en-US" u="sng" dirty="0" smtClean="0"/>
              <a:t>energy</a:t>
            </a:r>
            <a:r>
              <a:rPr lang="en-US" dirty="0" smtClean="0"/>
              <a:t>, less </a:t>
            </a:r>
            <a:r>
              <a:rPr lang="en-US" u="sng" dirty="0" smtClean="0"/>
              <a:t>pollution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Costs: can only be done in a </a:t>
            </a:r>
            <a:r>
              <a:rPr lang="en-US" u="sng" dirty="0" smtClean="0"/>
              <a:t>few</a:t>
            </a:r>
            <a:r>
              <a:rPr lang="en-US" dirty="0" smtClean="0"/>
              <a:t> places, blocks paths of </a:t>
            </a:r>
            <a:r>
              <a:rPr lang="en-US" u="sng" dirty="0" smtClean="0"/>
              <a:t>fish</a:t>
            </a:r>
            <a:r>
              <a:rPr lang="en-US" dirty="0" smtClean="0"/>
              <a:t> and can hurt </a:t>
            </a:r>
            <a:r>
              <a:rPr lang="en-US" u="sng" dirty="0" smtClean="0"/>
              <a:t>marine</a:t>
            </a:r>
            <a:r>
              <a:rPr lang="en-US" dirty="0" smtClean="0"/>
              <a:t> life.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 Dam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754" y="1752600"/>
            <a:ext cx="8749846" cy="338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ocean important?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ocean covers </a:t>
            </a:r>
            <a:r>
              <a:rPr lang="en-US" u="sng" dirty="0" smtClean="0"/>
              <a:t>most</a:t>
            </a:r>
            <a:r>
              <a:rPr lang="en-US" dirty="0" smtClean="0"/>
              <a:t> of Earth’s surface. </a:t>
            </a:r>
          </a:p>
          <a:p>
            <a:r>
              <a:rPr lang="en-US" dirty="0" smtClean="0"/>
              <a:t>It is </a:t>
            </a:r>
            <a:r>
              <a:rPr lang="en-US" dirty="0"/>
              <a:t>an important source of </a:t>
            </a:r>
            <a:r>
              <a:rPr lang="en-US" u="sng" dirty="0"/>
              <a:t>food</a:t>
            </a:r>
            <a:r>
              <a:rPr lang="en-US" dirty="0"/>
              <a:t> and </a:t>
            </a:r>
            <a:r>
              <a:rPr lang="en-US" u="sng" dirty="0"/>
              <a:t>mineral</a:t>
            </a:r>
            <a:r>
              <a:rPr lang="en-US" dirty="0"/>
              <a:t> </a:t>
            </a:r>
            <a:r>
              <a:rPr lang="en-US" dirty="0" smtClean="0"/>
              <a:t>resources. </a:t>
            </a:r>
          </a:p>
          <a:p>
            <a:r>
              <a:rPr lang="en-US" dirty="0" smtClean="0"/>
              <a:t>We use it for </a:t>
            </a:r>
            <a:r>
              <a:rPr lang="en-US" u="sng" dirty="0" smtClean="0"/>
              <a:t>transportation</a:t>
            </a:r>
            <a:r>
              <a:rPr lang="en-US" dirty="0" smtClean="0"/>
              <a:t> and </a:t>
            </a:r>
            <a:r>
              <a:rPr lang="en-US" u="sng" dirty="0" smtClean="0"/>
              <a:t>recreation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ocean stores </a:t>
            </a:r>
            <a:r>
              <a:rPr lang="en-US" u="sng" dirty="0" smtClean="0"/>
              <a:t>heat</a:t>
            </a:r>
            <a:r>
              <a:rPr lang="en-US" dirty="0" smtClean="0"/>
              <a:t>—water has high </a:t>
            </a:r>
            <a:r>
              <a:rPr lang="en-US" u="sng" dirty="0" smtClean="0"/>
              <a:t>specific heat</a:t>
            </a:r>
            <a:r>
              <a:rPr lang="en-US" dirty="0" smtClean="0"/>
              <a:t>, so it takes a lot of </a:t>
            </a:r>
            <a:r>
              <a:rPr lang="en-US" u="sng" dirty="0" smtClean="0"/>
              <a:t>energy</a:t>
            </a:r>
            <a:r>
              <a:rPr lang="en-US" dirty="0" smtClean="0"/>
              <a:t> to heat it up. Water holds on to this </a:t>
            </a:r>
            <a:r>
              <a:rPr lang="en-US" u="sng" dirty="0" smtClean="0"/>
              <a:t>heat</a:t>
            </a:r>
            <a:r>
              <a:rPr lang="en-US" dirty="0" smtClean="0"/>
              <a:t> energy and stays </a:t>
            </a:r>
            <a:r>
              <a:rPr lang="en-US" u="sng" dirty="0" smtClean="0"/>
              <a:t>warmer</a:t>
            </a:r>
            <a:r>
              <a:rPr lang="en-US" dirty="0" smtClean="0"/>
              <a:t> longer than the </a:t>
            </a:r>
            <a:r>
              <a:rPr lang="en-US" u="sng" dirty="0" smtClean="0"/>
              <a:t>air</a:t>
            </a:r>
            <a:r>
              <a:rPr lang="en-US" dirty="0" smtClean="0"/>
              <a:t>. </a:t>
            </a:r>
          </a:p>
          <a:p>
            <a:pPr lvl="1"/>
            <a:r>
              <a:rPr lang="en-US" dirty="0"/>
              <a:t>The stored </a:t>
            </a:r>
            <a:r>
              <a:rPr lang="en-US" u="sng" dirty="0"/>
              <a:t>heat</a:t>
            </a:r>
            <a:r>
              <a:rPr lang="en-US" dirty="0"/>
              <a:t> in the ocean drives much of Earth’s </a:t>
            </a:r>
            <a:r>
              <a:rPr lang="en-US" u="sng" dirty="0"/>
              <a:t>weather</a:t>
            </a:r>
            <a:r>
              <a:rPr lang="en-US" dirty="0"/>
              <a:t> and causes </a:t>
            </a:r>
            <a:r>
              <a:rPr lang="en-US" u="sng" dirty="0"/>
              <a:t>climate</a:t>
            </a:r>
            <a:r>
              <a:rPr lang="en-US" dirty="0"/>
              <a:t> near the ocean to be </a:t>
            </a:r>
            <a:r>
              <a:rPr lang="en-US" u="sng" dirty="0"/>
              <a:t>milder</a:t>
            </a:r>
            <a:r>
              <a:rPr lang="en-US" dirty="0"/>
              <a:t> than climate in the interior of </a:t>
            </a:r>
            <a:r>
              <a:rPr lang="en-US" u="sng" dirty="0"/>
              <a:t>continents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Ocean </a:t>
            </a:r>
            <a:r>
              <a:rPr lang="en-US" u="sng" dirty="0" smtClean="0"/>
              <a:t>currents</a:t>
            </a:r>
            <a:r>
              <a:rPr lang="en-US" dirty="0" smtClean="0"/>
              <a:t> distribute energy (</a:t>
            </a:r>
            <a:r>
              <a:rPr lang="en-US" u="sng" dirty="0" smtClean="0"/>
              <a:t>heat</a:t>
            </a:r>
            <a:r>
              <a:rPr lang="en-US" dirty="0" smtClean="0"/>
              <a:t>) and </a:t>
            </a:r>
            <a:r>
              <a:rPr lang="en-US" u="sng" dirty="0" smtClean="0"/>
              <a:t>resources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relationship between density and salinity?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Ocean water contains </a:t>
            </a:r>
            <a:r>
              <a:rPr lang="en-US" u="sng" dirty="0"/>
              <a:t>salts</a:t>
            </a:r>
            <a:r>
              <a:rPr lang="en-US" dirty="0"/>
              <a:t> and </a:t>
            </a:r>
            <a:r>
              <a:rPr lang="en-US" u="sng" dirty="0"/>
              <a:t>gases</a:t>
            </a:r>
            <a:r>
              <a:rPr lang="en-US" dirty="0"/>
              <a:t>.</a:t>
            </a:r>
            <a:endParaRPr lang="en-US" sz="2800" dirty="0"/>
          </a:p>
          <a:p>
            <a:pPr lvl="1"/>
            <a:r>
              <a:rPr lang="en-US" dirty="0"/>
              <a:t>Ocean water has all </a:t>
            </a:r>
            <a:r>
              <a:rPr lang="en-US" u="sng" dirty="0"/>
              <a:t>92</a:t>
            </a:r>
            <a:r>
              <a:rPr lang="en-US" dirty="0"/>
              <a:t> natural elements.</a:t>
            </a:r>
            <a:endParaRPr lang="en-US" sz="2400" dirty="0"/>
          </a:p>
          <a:p>
            <a:pPr lvl="1"/>
            <a:r>
              <a:rPr lang="en-US" u="sng" dirty="0" smtClean="0"/>
              <a:t>Salinity</a:t>
            </a:r>
            <a:r>
              <a:rPr lang="en-US" dirty="0"/>
              <a:t>:  a measure of the amount of dissolved </a:t>
            </a:r>
            <a:r>
              <a:rPr lang="en-US" u="sng" dirty="0"/>
              <a:t>salt</a:t>
            </a:r>
            <a:r>
              <a:rPr lang="en-US" dirty="0"/>
              <a:t> contained in water</a:t>
            </a:r>
            <a:endParaRPr lang="en-US" sz="2000" dirty="0"/>
          </a:p>
          <a:p>
            <a:pPr lvl="2"/>
            <a:r>
              <a:rPr lang="en-US" dirty="0"/>
              <a:t>many kinds of </a:t>
            </a:r>
            <a:r>
              <a:rPr lang="en-US" u="sng" dirty="0"/>
              <a:t>salts</a:t>
            </a:r>
            <a:r>
              <a:rPr lang="en-US" dirty="0"/>
              <a:t> in the ocean (mostly </a:t>
            </a:r>
            <a:r>
              <a:rPr lang="en-US" u="sng" dirty="0" err="1"/>
              <a:t>NaCl</a:t>
            </a:r>
            <a:r>
              <a:rPr lang="en-US" dirty="0"/>
              <a:t>)</a:t>
            </a:r>
            <a:endParaRPr lang="en-US" sz="2200" dirty="0"/>
          </a:p>
          <a:p>
            <a:pPr lvl="2"/>
            <a:r>
              <a:rPr lang="en-US" u="sng" dirty="0"/>
              <a:t>salt</a:t>
            </a:r>
            <a:r>
              <a:rPr lang="en-US" dirty="0"/>
              <a:t> water is more </a:t>
            </a:r>
            <a:r>
              <a:rPr lang="en-US" u="sng" dirty="0"/>
              <a:t>dense</a:t>
            </a:r>
            <a:r>
              <a:rPr lang="en-US" dirty="0"/>
              <a:t> (heavier) than fresh water.</a:t>
            </a:r>
            <a:endParaRPr lang="en-US" sz="2200" dirty="0"/>
          </a:p>
          <a:p>
            <a:pPr lvl="1"/>
            <a:r>
              <a:rPr lang="en-US" u="sng" dirty="0"/>
              <a:t>Density</a:t>
            </a:r>
            <a:r>
              <a:rPr lang="en-US" dirty="0"/>
              <a:t>:  a measure of the amount of </a:t>
            </a:r>
            <a:r>
              <a:rPr lang="en-US" u="sng" dirty="0"/>
              <a:t>matter</a:t>
            </a:r>
            <a:r>
              <a:rPr lang="en-US" dirty="0"/>
              <a:t> packed into a given </a:t>
            </a:r>
            <a:r>
              <a:rPr lang="en-US" u="sng" dirty="0" smtClean="0"/>
              <a:t>volume</a:t>
            </a:r>
            <a:r>
              <a:rPr lang="en-US" dirty="0" smtClean="0"/>
              <a:t> (mass/volume)</a:t>
            </a:r>
            <a:endParaRPr lang="en-US" dirty="0"/>
          </a:p>
          <a:p>
            <a:pPr lvl="2"/>
            <a:r>
              <a:rPr lang="en-US" dirty="0"/>
              <a:t>More </a:t>
            </a:r>
            <a:r>
              <a:rPr lang="en-US" u="sng" dirty="0"/>
              <a:t>salt</a:t>
            </a:r>
            <a:r>
              <a:rPr lang="en-US" dirty="0"/>
              <a:t> = greater </a:t>
            </a:r>
            <a:r>
              <a:rPr lang="en-US" u="sng" dirty="0"/>
              <a:t>density</a:t>
            </a:r>
            <a:r>
              <a:rPr lang="en-US" dirty="0"/>
              <a:t> = more objects </a:t>
            </a:r>
            <a:r>
              <a:rPr lang="en-US" u="sng" dirty="0"/>
              <a:t>float</a:t>
            </a:r>
            <a:endParaRPr lang="en-US" sz="2200" u="sng" dirty="0"/>
          </a:p>
          <a:p>
            <a:pPr lvl="2"/>
            <a:r>
              <a:rPr lang="en-US" dirty="0"/>
              <a:t>Ex.  Dead Sea is </a:t>
            </a:r>
            <a:r>
              <a:rPr lang="en-US" u="sng" dirty="0"/>
              <a:t>VERY</a:t>
            </a:r>
            <a:r>
              <a:rPr lang="en-US" dirty="0"/>
              <a:t> </a:t>
            </a:r>
            <a:r>
              <a:rPr lang="en-US" dirty="0" smtClean="0"/>
              <a:t>dense!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Salinity and Density</a:t>
            </a:r>
            <a:endParaRPr lang="en-US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869" y="1981200"/>
            <a:ext cx="857102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Salinity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Salinity </a:t>
            </a:r>
            <a:r>
              <a:rPr lang="en-US" dirty="0"/>
              <a:t>&amp; density </a:t>
            </a:r>
            <a:r>
              <a:rPr lang="en-US" u="sng" dirty="0"/>
              <a:t>vary</a:t>
            </a:r>
            <a:r>
              <a:rPr lang="en-US" dirty="0"/>
              <a:t> in the ocean (different depending on </a:t>
            </a:r>
            <a:r>
              <a:rPr lang="en-US" u="sng" dirty="0"/>
              <a:t>where</a:t>
            </a:r>
            <a:r>
              <a:rPr lang="en-US" dirty="0"/>
              <a:t> you are).</a:t>
            </a:r>
          </a:p>
          <a:p>
            <a:pPr lvl="1"/>
            <a:r>
              <a:rPr lang="en-US" u="sng" dirty="0"/>
              <a:t>Higher</a:t>
            </a:r>
            <a:r>
              <a:rPr lang="en-US" dirty="0"/>
              <a:t> salinity: </a:t>
            </a:r>
            <a:r>
              <a:rPr lang="en-US" u="sng" dirty="0"/>
              <a:t>cold</a:t>
            </a:r>
            <a:r>
              <a:rPr lang="en-US" dirty="0"/>
              <a:t> areas (freshwater), </a:t>
            </a:r>
            <a:r>
              <a:rPr lang="en-US" u="sng" dirty="0"/>
              <a:t>shallow</a:t>
            </a:r>
            <a:r>
              <a:rPr lang="en-US" dirty="0"/>
              <a:t> areas (more evaporation)</a:t>
            </a:r>
            <a:endParaRPr lang="en-US" sz="2600" dirty="0"/>
          </a:p>
          <a:p>
            <a:pPr lvl="1"/>
            <a:r>
              <a:rPr lang="en-US" u="sng" dirty="0"/>
              <a:t>Lower</a:t>
            </a:r>
            <a:r>
              <a:rPr lang="en-US" dirty="0"/>
              <a:t> salinity: areas where ocean is </a:t>
            </a:r>
            <a:r>
              <a:rPr lang="en-US" u="sng" dirty="0"/>
              <a:t>diluted</a:t>
            </a:r>
            <a:r>
              <a:rPr lang="en-US" dirty="0"/>
              <a:t> by freshwater (</a:t>
            </a:r>
            <a:r>
              <a:rPr lang="en-US" u="sng" dirty="0"/>
              <a:t>estuaries</a:t>
            </a:r>
            <a:r>
              <a:rPr lang="en-US" dirty="0"/>
              <a:t>—where </a:t>
            </a:r>
            <a:r>
              <a:rPr lang="en-US" u="sng" dirty="0"/>
              <a:t>rivers</a:t>
            </a:r>
            <a:r>
              <a:rPr lang="en-US" dirty="0"/>
              <a:t> meet the ocean—or where a lot of </a:t>
            </a:r>
            <a:r>
              <a:rPr lang="en-US" u="sng" dirty="0"/>
              <a:t>rain</a:t>
            </a:r>
            <a:r>
              <a:rPr lang="en-US" dirty="0"/>
              <a:t> falls). </a:t>
            </a:r>
            <a:endParaRPr lang="en-US" sz="2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altenergystocks.com/archives/bigstock-Powerful-Blue-Ocean-Wave-17176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8256" y="3505200"/>
            <a:ext cx="3285744" cy="3352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gases are dissolved in the ocean?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Ocean water has many different </a:t>
            </a:r>
            <a:r>
              <a:rPr lang="en-US" u="sng" dirty="0" smtClean="0"/>
              <a:t>gases</a:t>
            </a:r>
            <a:r>
              <a:rPr lang="en-US" dirty="0" smtClean="0"/>
              <a:t> dissolved in it, mostly nitrogen, </a:t>
            </a:r>
            <a:r>
              <a:rPr lang="en-US" u="sng" dirty="0" smtClean="0"/>
              <a:t>oxygen</a:t>
            </a:r>
            <a:r>
              <a:rPr lang="en-US" dirty="0" smtClean="0"/>
              <a:t>, and </a:t>
            </a:r>
            <a:r>
              <a:rPr lang="en-US" u="sng" dirty="0" smtClean="0"/>
              <a:t>carbon dioxide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movement of </a:t>
            </a:r>
            <a:r>
              <a:rPr lang="en-US" u="sng" dirty="0" smtClean="0"/>
              <a:t>wind</a:t>
            </a:r>
            <a:r>
              <a:rPr lang="en-US" dirty="0" smtClean="0"/>
              <a:t> over the ocean and waves </a:t>
            </a:r>
            <a:r>
              <a:rPr lang="en-US" u="sng" dirty="0" smtClean="0"/>
              <a:t>agitates</a:t>
            </a:r>
            <a:r>
              <a:rPr lang="en-US" dirty="0" smtClean="0"/>
              <a:t> (mixes up) the water at the </a:t>
            </a:r>
            <a:r>
              <a:rPr lang="en-US" u="sng" dirty="0" smtClean="0"/>
              <a:t>surface</a:t>
            </a:r>
            <a:r>
              <a:rPr lang="en-US" dirty="0" smtClean="0"/>
              <a:t>, speeding up the exchange of </a:t>
            </a:r>
            <a:r>
              <a:rPr lang="en-US" u="sng" dirty="0" smtClean="0"/>
              <a:t>gases</a:t>
            </a:r>
            <a:r>
              <a:rPr lang="en-US" dirty="0" smtClean="0"/>
              <a:t> between the ocean and the </a:t>
            </a:r>
            <a:r>
              <a:rPr lang="en-US" u="sng" dirty="0" smtClean="0"/>
              <a:t>atmosphere</a:t>
            </a:r>
            <a:r>
              <a:rPr lang="en-US" dirty="0" smtClean="0"/>
              <a:t> (like shaking a soda bottle!). </a:t>
            </a:r>
          </a:p>
          <a:p>
            <a:r>
              <a:rPr lang="en-US" u="sng" dirty="0" smtClean="0"/>
              <a:t>Marine</a:t>
            </a:r>
            <a:r>
              <a:rPr lang="en-US" dirty="0" smtClean="0"/>
              <a:t> (ocean) plants need </a:t>
            </a:r>
            <a:r>
              <a:rPr lang="en-US" u="sng" dirty="0" smtClean="0"/>
              <a:t>carbon dioxide</a:t>
            </a:r>
            <a:r>
              <a:rPr lang="en-US" dirty="0" smtClean="0"/>
              <a:t> </a:t>
            </a:r>
            <a:r>
              <a:rPr lang="en-US" dirty="0" err="1" smtClean="0"/>
              <a:t>dissovled</a:t>
            </a:r>
            <a:r>
              <a:rPr lang="en-US" dirty="0" smtClean="0"/>
              <a:t> in the water to go through </a:t>
            </a:r>
            <a:r>
              <a:rPr lang="en-US" u="sng" dirty="0" err="1" smtClean="0"/>
              <a:t>photosynthesis</a:t>
            </a:r>
            <a:r>
              <a:rPr lang="en-US" dirty="0" err="1" smtClean="0">
                <a:sym typeface="Wingdings" pitchFamily="2" charset="2"/>
              </a:rPr>
              <a:t>photosynthesis</a:t>
            </a:r>
            <a:r>
              <a:rPr lang="en-US" dirty="0" smtClean="0">
                <a:sym typeface="Wingdings" pitchFamily="2" charset="2"/>
              </a:rPr>
              <a:t> releases </a:t>
            </a:r>
            <a:r>
              <a:rPr lang="en-US" u="sng" dirty="0" smtClean="0">
                <a:sym typeface="Wingdings" pitchFamily="2" charset="2"/>
              </a:rPr>
              <a:t>oxygen</a:t>
            </a:r>
            <a:r>
              <a:rPr lang="en-US" dirty="0" smtClean="0">
                <a:sym typeface="Wingdings" pitchFamily="2" charset="2"/>
              </a:rPr>
              <a:t> into the water, which is then used by ocean organisms (like </a:t>
            </a:r>
            <a:r>
              <a:rPr lang="en-US" u="sng" dirty="0" smtClean="0">
                <a:sym typeface="Wingdings" pitchFamily="2" charset="2"/>
              </a:rPr>
              <a:t>fish</a:t>
            </a:r>
            <a:r>
              <a:rPr lang="en-US" dirty="0" smtClean="0">
                <a:sym typeface="Wingdings" pitchFamily="2" charset="2"/>
              </a:rPr>
              <a:t>) to go through </a:t>
            </a:r>
            <a:r>
              <a:rPr lang="en-US" u="sng" dirty="0" smtClean="0">
                <a:sym typeface="Wingdings" pitchFamily="2" charset="2"/>
              </a:rPr>
              <a:t>respiration</a:t>
            </a:r>
            <a:r>
              <a:rPr lang="en-US" dirty="0" smtClean="0">
                <a:sym typeface="Wingdings" pitchFamily="2" charset="2"/>
              </a:rPr>
              <a:t>. </a:t>
            </a:r>
          </a:p>
          <a:p>
            <a:r>
              <a:rPr lang="en-US" dirty="0" smtClean="0">
                <a:sym typeface="Wingdings" pitchFamily="2" charset="2"/>
              </a:rPr>
              <a:t>As atmospheric levels of </a:t>
            </a:r>
            <a:r>
              <a:rPr lang="en-US" u="sng" dirty="0" smtClean="0">
                <a:sym typeface="Wingdings" pitchFamily="2" charset="2"/>
              </a:rPr>
              <a:t>gases</a:t>
            </a:r>
            <a:r>
              <a:rPr lang="en-US" dirty="0" smtClean="0">
                <a:sym typeface="Wingdings" pitchFamily="2" charset="2"/>
              </a:rPr>
              <a:t> rise, so do levels of those gases </a:t>
            </a:r>
            <a:r>
              <a:rPr lang="en-US" u="sng" dirty="0" smtClean="0">
                <a:sym typeface="Wingdings" pitchFamily="2" charset="2"/>
              </a:rPr>
              <a:t>dissolved</a:t>
            </a:r>
            <a:r>
              <a:rPr lang="en-US" dirty="0" smtClean="0">
                <a:sym typeface="Wingdings" pitchFamily="2" charset="2"/>
              </a:rPr>
              <a:t> in ocean water.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s-of-elements.com/sh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105400"/>
            <a:ext cx="1600200" cy="160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carbon dioxide so important?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Carbon dioxide</a:t>
            </a:r>
            <a:r>
              <a:rPr lang="en-US" dirty="0" smtClean="0"/>
              <a:t> is one of the most important gasses dissolved in the ocean (along with </a:t>
            </a:r>
            <a:r>
              <a:rPr lang="en-US" u="sng" dirty="0" smtClean="0"/>
              <a:t>oxygen</a:t>
            </a:r>
            <a:r>
              <a:rPr lang="en-US" dirty="0" smtClean="0"/>
              <a:t>!)</a:t>
            </a:r>
          </a:p>
          <a:p>
            <a:r>
              <a:rPr lang="en-US" dirty="0" smtClean="0"/>
              <a:t>Some carbon dioxide stays </a:t>
            </a:r>
            <a:r>
              <a:rPr lang="en-US" u="sng" dirty="0" smtClean="0"/>
              <a:t>dissolved</a:t>
            </a:r>
            <a:r>
              <a:rPr lang="en-US" dirty="0" smtClean="0"/>
              <a:t> as </a:t>
            </a:r>
            <a:r>
              <a:rPr lang="en-US" u="sng" dirty="0" smtClean="0"/>
              <a:t>gas</a:t>
            </a:r>
            <a:r>
              <a:rPr lang="en-US" dirty="0" smtClean="0"/>
              <a:t>, but most </a:t>
            </a:r>
            <a:r>
              <a:rPr lang="en-US" u="sng" dirty="0" smtClean="0"/>
              <a:t>reacts</a:t>
            </a:r>
            <a:r>
              <a:rPr lang="en-US" dirty="0" smtClean="0"/>
              <a:t> with water to form </a:t>
            </a:r>
            <a:r>
              <a:rPr lang="en-US" u="sng" dirty="0" smtClean="0"/>
              <a:t>carbonic acid</a:t>
            </a:r>
            <a:r>
              <a:rPr lang="en-US" dirty="0" smtClean="0"/>
              <a:t> or reacts with other carbonates to form </a:t>
            </a:r>
            <a:r>
              <a:rPr lang="en-US" u="sng" dirty="0" smtClean="0"/>
              <a:t>bicarbonates</a:t>
            </a:r>
            <a:r>
              <a:rPr lang="en-US" dirty="0" smtClean="0"/>
              <a:t>. This </a:t>
            </a:r>
            <a:r>
              <a:rPr lang="en-US" u="sng" dirty="0" smtClean="0"/>
              <a:t>removes</a:t>
            </a:r>
            <a:r>
              <a:rPr lang="en-US" dirty="0" smtClean="0"/>
              <a:t> carbon dioxide from water.</a:t>
            </a:r>
          </a:p>
          <a:p>
            <a:pPr lvl="1"/>
            <a:r>
              <a:rPr lang="en-US" dirty="0" smtClean="0"/>
              <a:t>Bicarbonates are used by many </a:t>
            </a:r>
            <a:r>
              <a:rPr lang="en-US" u="sng" dirty="0" smtClean="0"/>
              <a:t>marine</a:t>
            </a:r>
            <a:r>
              <a:rPr lang="en-US" dirty="0" smtClean="0"/>
              <a:t> organisms to form calcium carbonate </a:t>
            </a:r>
            <a:r>
              <a:rPr lang="en-US" u="sng" dirty="0" smtClean="0"/>
              <a:t>shells</a:t>
            </a:r>
            <a:r>
              <a:rPr lang="en-US" dirty="0" smtClean="0"/>
              <a:t>. When these organisms die, some of the bicarbonate is returned to the </a:t>
            </a:r>
            <a:r>
              <a:rPr lang="en-US" u="sng" dirty="0" smtClean="0"/>
              <a:t>water</a:t>
            </a:r>
            <a:r>
              <a:rPr lang="en-US" dirty="0" smtClean="0"/>
              <a:t>, but a lot of it settles into the </a:t>
            </a:r>
            <a:r>
              <a:rPr lang="en-US" u="sng" dirty="0" smtClean="0"/>
              <a:t>sea bed</a:t>
            </a:r>
            <a:r>
              <a:rPr lang="en-US" dirty="0" smtClean="0"/>
              <a:t>. This process locks up </a:t>
            </a:r>
            <a:r>
              <a:rPr lang="en-US" u="sng" dirty="0" smtClean="0"/>
              <a:t>carbon</a:t>
            </a:r>
            <a:r>
              <a:rPr lang="en-US" dirty="0" smtClean="0"/>
              <a:t> that originated as carbon dioxide in the </a:t>
            </a:r>
            <a:r>
              <a:rPr lang="en-US" u="sng" dirty="0" smtClean="0"/>
              <a:t>atmosphere</a:t>
            </a:r>
            <a:r>
              <a:rPr lang="en-US" dirty="0" smtClean="0"/>
              <a:t> for long periods of </a:t>
            </a:r>
            <a:r>
              <a:rPr lang="en-US" u="sng" dirty="0" smtClean="0"/>
              <a:t>time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determines how much gas can be dissolved in seawater?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Cold</a:t>
            </a:r>
            <a:r>
              <a:rPr lang="en-US" dirty="0" smtClean="0"/>
              <a:t> water holds </a:t>
            </a:r>
            <a:r>
              <a:rPr lang="en-US" u="sng" dirty="0" smtClean="0"/>
              <a:t>more</a:t>
            </a:r>
            <a:r>
              <a:rPr lang="en-US" dirty="0" smtClean="0"/>
              <a:t> gas than warm water. </a:t>
            </a:r>
          </a:p>
          <a:p>
            <a:r>
              <a:rPr lang="en-US" dirty="0" smtClean="0"/>
              <a:t>Seawater with </a:t>
            </a:r>
            <a:r>
              <a:rPr lang="en-US" u="sng" dirty="0" smtClean="0"/>
              <a:t>low</a:t>
            </a:r>
            <a:r>
              <a:rPr lang="en-US" dirty="0" smtClean="0"/>
              <a:t> salinity holds </a:t>
            </a:r>
            <a:r>
              <a:rPr lang="en-US" u="sng" dirty="0" smtClean="0"/>
              <a:t>more</a:t>
            </a:r>
            <a:r>
              <a:rPr lang="en-US" dirty="0" smtClean="0"/>
              <a:t> gas than high salinity water. </a:t>
            </a:r>
          </a:p>
          <a:p>
            <a:r>
              <a:rPr lang="en-US" u="sng" dirty="0" smtClean="0"/>
              <a:t>Deep</a:t>
            </a:r>
            <a:r>
              <a:rPr lang="en-US" dirty="0" smtClean="0"/>
              <a:t> water, which has a high </a:t>
            </a:r>
            <a:r>
              <a:rPr lang="en-US" u="sng" dirty="0" smtClean="0"/>
              <a:t>pressure</a:t>
            </a:r>
            <a:r>
              <a:rPr lang="en-US" dirty="0" smtClean="0"/>
              <a:t>, holds </a:t>
            </a:r>
            <a:r>
              <a:rPr lang="en-US" u="sng" dirty="0" smtClean="0"/>
              <a:t>more</a:t>
            </a:r>
            <a:r>
              <a:rPr lang="en-US" dirty="0" smtClean="0"/>
              <a:t> gas than shallow water.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1279</Words>
  <Application>Microsoft Office PowerPoint</Application>
  <PresentationFormat>On-screen Show (4:3)</PresentationFormat>
  <Paragraphs>99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Notes: the Ocean</vt:lpstr>
      <vt:lpstr>What is the Ocean? </vt:lpstr>
      <vt:lpstr>Why is the ocean important? </vt:lpstr>
      <vt:lpstr>What is the relationship between density and salinity? </vt:lpstr>
      <vt:lpstr>Salinity and Density</vt:lpstr>
      <vt:lpstr>Salinity (continued)</vt:lpstr>
      <vt:lpstr>What gases are dissolved in the ocean? </vt:lpstr>
      <vt:lpstr>Why is carbon dioxide so important? </vt:lpstr>
      <vt:lpstr>What determines how much gas can be dissolved in seawater? </vt:lpstr>
      <vt:lpstr>What is the temperature of the ocean?</vt:lpstr>
      <vt:lpstr>How does the ocean affect our climate?</vt:lpstr>
      <vt:lpstr>Climate (continued)</vt:lpstr>
      <vt:lpstr>PowerPoint Presentation</vt:lpstr>
      <vt:lpstr>Climate (cont.)</vt:lpstr>
      <vt:lpstr>PowerPoint Presentation</vt:lpstr>
      <vt:lpstr>How does wind affect the ocean? </vt:lpstr>
      <vt:lpstr>What are deep ocean currents?</vt:lpstr>
      <vt:lpstr>PowerPoint Presentation</vt:lpstr>
      <vt:lpstr>What are tides? </vt:lpstr>
      <vt:lpstr>What is a tidal dam? </vt:lpstr>
      <vt:lpstr>Tidal Dam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the Ocean</dc:title>
  <dc:creator>bleake</dc:creator>
  <cp:lastModifiedBy>Denise Cruz</cp:lastModifiedBy>
  <cp:revision>37</cp:revision>
  <dcterms:created xsi:type="dcterms:W3CDTF">2013-01-25T14:51:19Z</dcterms:created>
  <dcterms:modified xsi:type="dcterms:W3CDTF">2016-08-29T12:01:43Z</dcterms:modified>
</cp:coreProperties>
</file>