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5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68D7-05C4-43A5-82E2-DF1CD254D87F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Notes: Natural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5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use renewable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u="sng" dirty="0"/>
              <a:t>Renewable</a:t>
            </a:r>
            <a:r>
              <a:rPr lang="en-US" dirty="0"/>
              <a:t> resources are used to produce electricity and </a:t>
            </a:r>
            <a:r>
              <a:rPr lang="en-US" u="sng" dirty="0"/>
              <a:t>fuel</a:t>
            </a:r>
            <a:r>
              <a:rPr lang="en-US" dirty="0"/>
              <a:t>.  </a:t>
            </a:r>
            <a:endParaRPr lang="en-US" sz="3600" dirty="0"/>
          </a:p>
          <a:p>
            <a:pPr lvl="1"/>
            <a:r>
              <a:rPr lang="en-US" dirty="0"/>
              <a:t>Sources of renewable energy are </a:t>
            </a:r>
            <a:r>
              <a:rPr lang="en-US" dirty="0" smtClean="0"/>
              <a:t>moving </a:t>
            </a:r>
            <a:r>
              <a:rPr lang="en-US" u="sng" dirty="0"/>
              <a:t>water</a:t>
            </a:r>
            <a:r>
              <a:rPr lang="en-US" dirty="0"/>
              <a:t>, wind, Earth’s internal heat, </a:t>
            </a:r>
            <a:r>
              <a:rPr lang="en-US" u="sng" dirty="0"/>
              <a:t>sunlight</a:t>
            </a:r>
            <a:r>
              <a:rPr lang="en-US" dirty="0"/>
              <a:t>, living matter, and hydrogen.</a:t>
            </a:r>
            <a:endParaRPr lang="en-US" sz="3200" dirty="0"/>
          </a:p>
          <a:p>
            <a:pPr lvl="2"/>
            <a:r>
              <a:rPr lang="en-US" dirty="0"/>
              <a:t>These energy sources are in </a:t>
            </a:r>
            <a:r>
              <a:rPr lang="en-US" u="sng" dirty="0"/>
              <a:t>unlimited</a:t>
            </a:r>
            <a:r>
              <a:rPr lang="en-US" dirty="0"/>
              <a:t> supply and usually produce electricity or </a:t>
            </a:r>
            <a:r>
              <a:rPr lang="en-US" u="sng" dirty="0"/>
              <a:t>heat</a:t>
            </a:r>
            <a:r>
              <a:rPr lang="en-US" dirty="0"/>
              <a:t> with little or no </a:t>
            </a:r>
            <a:r>
              <a:rPr lang="en-US" u="sng" dirty="0"/>
              <a:t>pollution</a:t>
            </a:r>
            <a:r>
              <a:rPr lang="en-US" dirty="0"/>
              <a:t>. </a:t>
            </a:r>
            <a:endParaRPr lang="en-US" sz="2800" dirty="0"/>
          </a:p>
          <a:p>
            <a:pPr lvl="2"/>
            <a:r>
              <a:rPr lang="en-US" dirty="0"/>
              <a:t>These energy sources also help to preserve the </a:t>
            </a:r>
            <a:r>
              <a:rPr lang="en-US" u="sng" dirty="0"/>
              <a:t>environment</a:t>
            </a:r>
            <a:r>
              <a:rPr lang="en-US" dirty="0"/>
              <a:t> and protect human </a:t>
            </a:r>
            <a:r>
              <a:rPr lang="en-US" u="sng" dirty="0"/>
              <a:t>health</a:t>
            </a:r>
            <a:r>
              <a:rPr lang="en-US" dirty="0"/>
              <a:t>. </a:t>
            </a:r>
            <a:endParaRPr lang="en-US" sz="2800" dirty="0"/>
          </a:p>
          <a:p>
            <a:pPr lvl="1"/>
            <a:r>
              <a:rPr lang="en-US" dirty="0"/>
              <a:t>Renewable resources provide only a </a:t>
            </a:r>
            <a:r>
              <a:rPr lang="en-US" u="sng" dirty="0"/>
              <a:t>small</a:t>
            </a:r>
            <a:r>
              <a:rPr lang="en-US" dirty="0"/>
              <a:t> percentage of energy used because these resources can’t produce enough </a:t>
            </a:r>
            <a:r>
              <a:rPr lang="en-US" u="sng" dirty="0"/>
              <a:t>energy</a:t>
            </a:r>
            <a:r>
              <a:rPr lang="en-US" dirty="0"/>
              <a:t> to pay for the </a:t>
            </a:r>
            <a:r>
              <a:rPr lang="en-US" u="sng" dirty="0"/>
              <a:t>cost</a:t>
            </a:r>
            <a:r>
              <a:rPr lang="en-US" dirty="0"/>
              <a:t> of developing them on a </a:t>
            </a:r>
            <a:r>
              <a:rPr lang="en-US" u="sng" dirty="0"/>
              <a:t>large</a:t>
            </a:r>
            <a:r>
              <a:rPr lang="en-US" dirty="0"/>
              <a:t> scale.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10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Hydroelectric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Hydroelectric energy</a:t>
            </a:r>
            <a:r>
              <a:rPr lang="en-US" dirty="0"/>
              <a:t>: electricity produced by moving </a:t>
            </a:r>
            <a:r>
              <a:rPr lang="en-US" u="sng" dirty="0"/>
              <a:t>water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/>
              <a:t>People can use </a:t>
            </a:r>
            <a:r>
              <a:rPr lang="en-US" u="sng" dirty="0"/>
              <a:t>flowing</a:t>
            </a:r>
            <a:r>
              <a:rPr lang="en-US" dirty="0"/>
              <a:t> water to produce electricity. </a:t>
            </a:r>
            <a:endParaRPr lang="en-US" sz="3200" dirty="0"/>
          </a:p>
          <a:p>
            <a:pPr lvl="1"/>
            <a:r>
              <a:rPr lang="en-US" dirty="0"/>
              <a:t>Because hydroelectric power doesn’t </a:t>
            </a:r>
            <a:r>
              <a:rPr lang="en-US" u="sng" dirty="0"/>
              <a:t>burn</a:t>
            </a:r>
            <a:r>
              <a:rPr lang="en-US" dirty="0"/>
              <a:t> any fuel, it produces no </a:t>
            </a:r>
            <a:r>
              <a:rPr lang="en-US" u="sng" dirty="0"/>
              <a:t>pollution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/>
              <a:t>Building </a:t>
            </a:r>
            <a:r>
              <a:rPr lang="en-US" u="sng" dirty="0"/>
              <a:t>dams</a:t>
            </a:r>
            <a:r>
              <a:rPr lang="en-US" dirty="0"/>
              <a:t> can cause problems for the environment by </a:t>
            </a:r>
            <a:r>
              <a:rPr lang="en-US" u="sng" dirty="0" smtClean="0"/>
              <a:t>destroying </a:t>
            </a:r>
            <a:r>
              <a:rPr lang="en-US" dirty="0" smtClean="0"/>
              <a:t>wildlife </a:t>
            </a:r>
            <a:r>
              <a:rPr lang="en-US" dirty="0"/>
              <a:t>habitats, interfering with </a:t>
            </a:r>
            <a:r>
              <a:rPr lang="en-US" u="sng" dirty="0"/>
              <a:t>migration</a:t>
            </a:r>
            <a:r>
              <a:rPr lang="en-US" dirty="0"/>
              <a:t> of fish, and making it harder to raise crops and livestock (some areas at the end of the river may receive </a:t>
            </a:r>
            <a:r>
              <a:rPr lang="en-US" u="sng" dirty="0"/>
              <a:t>less</a:t>
            </a:r>
            <a:r>
              <a:rPr lang="en-US" dirty="0"/>
              <a:t> water).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73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/>
          <a:lstStyle/>
          <a:p>
            <a:r>
              <a:rPr lang="en-US" dirty="0" smtClean="0"/>
              <a:t>Renewable Energy: Solar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Solar </a:t>
            </a:r>
            <a:r>
              <a:rPr lang="en-US" dirty="0"/>
              <a:t>cells were created to </a:t>
            </a:r>
            <a:r>
              <a:rPr lang="en-US" u="sng" dirty="0"/>
              <a:t>trap</a:t>
            </a:r>
            <a:r>
              <a:rPr lang="en-US" dirty="0"/>
              <a:t> the sun’s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b="1" u="sng" dirty="0"/>
              <a:t>Solar </a:t>
            </a:r>
            <a:r>
              <a:rPr lang="en-US" b="1" dirty="0"/>
              <a:t>cell</a:t>
            </a:r>
            <a:r>
              <a:rPr lang="en-US" dirty="0"/>
              <a:t>: a special </a:t>
            </a:r>
            <a:r>
              <a:rPr lang="en-US" u="sng" dirty="0"/>
              <a:t>layered</a:t>
            </a:r>
            <a:r>
              <a:rPr lang="en-US" dirty="0"/>
              <a:t> device that converts light energy to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a solar cell, when </a:t>
            </a:r>
            <a:r>
              <a:rPr lang="en-US" u="sng" dirty="0"/>
              <a:t>sunlight</a:t>
            </a:r>
            <a:r>
              <a:rPr lang="en-US" dirty="0"/>
              <a:t> strikes the cell, </a:t>
            </a:r>
            <a:r>
              <a:rPr lang="en-US" u="sng" dirty="0"/>
              <a:t>electrons</a:t>
            </a:r>
            <a:r>
              <a:rPr lang="en-US" dirty="0"/>
              <a:t> move from the lower layer to the upper layer, producing an </a:t>
            </a:r>
            <a:r>
              <a:rPr lang="en-US" u="sng" dirty="0"/>
              <a:t>electrical</a:t>
            </a:r>
            <a:r>
              <a:rPr lang="en-US" dirty="0"/>
              <a:t> current.</a:t>
            </a:r>
            <a:endParaRPr lang="en-US" sz="3200" dirty="0"/>
          </a:p>
          <a:p>
            <a:pPr lvl="1"/>
            <a:r>
              <a:rPr lang="en-US" dirty="0"/>
              <a:t>Solar cells can be </a:t>
            </a:r>
            <a:r>
              <a:rPr lang="en-US" u="sng" dirty="0"/>
              <a:t>wired</a:t>
            </a:r>
            <a:r>
              <a:rPr lang="en-US" dirty="0"/>
              <a:t> together in solar </a:t>
            </a:r>
            <a:r>
              <a:rPr lang="en-US" u="sng" dirty="0"/>
              <a:t>panels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smtClean="0"/>
              <a:t>Sunlight </a:t>
            </a:r>
            <a:r>
              <a:rPr lang="en-US" dirty="0"/>
              <a:t>is an </a:t>
            </a:r>
            <a:r>
              <a:rPr lang="en-US" u="sng" dirty="0"/>
              <a:t>unlimited</a:t>
            </a:r>
            <a:r>
              <a:rPr lang="en-US" dirty="0"/>
              <a:t> source of </a:t>
            </a:r>
            <a:r>
              <a:rPr lang="en-US" u="sng" dirty="0"/>
              <a:t>clean</a:t>
            </a:r>
            <a:r>
              <a:rPr lang="en-US" dirty="0"/>
              <a:t> energy but current methods of collecting sunlight are </a:t>
            </a:r>
            <a:r>
              <a:rPr lang="en-US" u="sng" dirty="0"/>
              <a:t>expensive</a:t>
            </a:r>
            <a:r>
              <a:rPr lang="en-US" dirty="0"/>
              <a:t> and somewhat </a:t>
            </a:r>
            <a:r>
              <a:rPr lang="en-US" u="sng" dirty="0"/>
              <a:t>inefficient</a:t>
            </a:r>
            <a:r>
              <a:rPr lang="en-US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459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Geothermal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Geothermal </a:t>
            </a:r>
            <a:r>
              <a:rPr lang="en-US" b="1" dirty="0"/>
              <a:t>Energy</a:t>
            </a:r>
            <a:r>
              <a:rPr lang="en-US" dirty="0"/>
              <a:t>: energy produced by </a:t>
            </a:r>
            <a:r>
              <a:rPr lang="en-US" u="sng" dirty="0"/>
              <a:t>heat</a:t>
            </a:r>
            <a:r>
              <a:rPr lang="en-US" dirty="0"/>
              <a:t> within Earth’s </a:t>
            </a:r>
            <a:r>
              <a:rPr lang="en-US" u="sng" dirty="0"/>
              <a:t>crust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/>
              <a:t>Geothermal energy comes from underground </a:t>
            </a:r>
            <a:r>
              <a:rPr lang="en-US" u="sng" dirty="0"/>
              <a:t>water</a:t>
            </a:r>
            <a:r>
              <a:rPr lang="en-US" dirty="0"/>
              <a:t> that is heated by </a:t>
            </a:r>
            <a:r>
              <a:rPr lang="en-US" u="sng" dirty="0"/>
              <a:t>hot rock</a:t>
            </a:r>
            <a:r>
              <a:rPr lang="en-US" dirty="0"/>
              <a:t>. </a:t>
            </a:r>
            <a:endParaRPr lang="en-US" sz="3200" dirty="0"/>
          </a:p>
          <a:p>
            <a:pPr lvl="1"/>
            <a:r>
              <a:rPr lang="en-US" dirty="0"/>
              <a:t>In the U.S., geothermal energy provides electricity </a:t>
            </a:r>
            <a:r>
              <a:rPr lang="en-US" dirty="0" smtClean="0"/>
              <a:t>for nearly </a:t>
            </a:r>
            <a:r>
              <a:rPr lang="en-US" u="sng" dirty="0"/>
              <a:t>3.5 million</a:t>
            </a:r>
            <a:r>
              <a:rPr lang="en-US" dirty="0"/>
              <a:t> homes.  </a:t>
            </a:r>
            <a:endParaRPr lang="en-US" sz="3200" dirty="0"/>
          </a:p>
          <a:p>
            <a:pPr lvl="1"/>
            <a:r>
              <a:rPr lang="en-US" dirty="0"/>
              <a:t>Geothermal energy is </a:t>
            </a:r>
            <a:r>
              <a:rPr lang="en-US" u="sng" dirty="0"/>
              <a:t>clean</a:t>
            </a:r>
            <a:r>
              <a:rPr lang="en-US" dirty="0"/>
              <a:t> and renewable but is </a:t>
            </a:r>
            <a:r>
              <a:rPr lang="en-US" u="sng" dirty="0"/>
              <a:t>limited</a:t>
            </a:r>
            <a:r>
              <a:rPr lang="en-US" dirty="0"/>
              <a:t> to areas where hot water is close to the </a:t>
            </a:r>
            <a:r>
              <a:rPr lang="en-US" u="sng" dirty="0"/>
              <a:t>surface</a:t>
            </a:r>
            <a:r>
              <a:rPr lang="en-US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9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Energy: 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thousands of years, people have used </a:t>
            </a:r>
            <a:r>
              <a:rPr lang="en-US" u="sng" dirty="0"/>
              <a:t>wind</a:t>
            </a:r>
            <a:r>
              <a:rPr lang="en-US" dirty="0"/>
              <a:t> energy to move ships, grind </a:t>
            </a:r>
            <a:r>
              <a:rPr lang="en-US" u="sng" dirty="0"/>
              <a:t>grain</a:t>
            </a:r>
            <a:r>
              <a:rPr lang="en-US" dirty="0"/>
              <a:t>, and pump water. Today, people use wind energy to generate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The modern </a:t>
            </a:r>
            <a:r>
              <a:rPr lang="en-US" u="sng" dirty="0"/>
              <a:t>windmill</a:t>
            </a:r>
            <a:r>
              <a:rPr lang="en-US" dirty="0"/>
              <a:t> is made of metal and plastic. The </a:t>
            </a:r>
            <a:r>
              <a:rPr lang="en-US" u="sng" dirty="0"/>
              <a:t>blades</a:t>
            </a:r>
            <a:r>
              <a:rPr lang="en-US" dirty="0"/>
              <a:t> turn a set of gears that drives the generator to produce </a:t>
            </a:r>
            <a:r>
              <a:rPr lang="en-US" u="sng" dirty="0"/>
              <a:t>electricity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Wind </a:t>
            </a:r>
            <a:r>
              <a:rPr lang="en-US" u="sng" dirty="0"/>
              <a:t>farms</a:t>
            </a:r>
            <a:r>
              <a:rPr lang="en-US" dirty="0"/>
              <a:t> are areas with hundreds of </a:t>
            </a:r>
            <a:r>
              <a:rPr lang="en-US" u="sng" dirty="0"/>
              <a:t>windmills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Wind energy is clean and </a:t>
            </a:r>
            <a:r>
              <a:rPr lang="en-US" u="sng" dirty="0"/>
              <a:t>renewable</a:t>
            </a:r>
            <a:r>
              <a:rPr lang="en-US" dirty="0"/>
              <a:t>, but depends on strong winds blowing most of the time and wind farms take up a lot of </a:t>
            </a:r>
            <a:r>
              <a:rPr lang="en-US" u="sng" dirty="0"/>
              <a:t>land</a:t>
            </a:r>
            <a:r>
              <a:rPr lang="en-US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3330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Energy: Biomass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Biomass energy: </a:t>
            </a:r>
            <a:r>
              <a:rPr lang="en-US" u="sng" dirty="0"/>
              <a:t>organic</a:t>
            </a:r>
            <a:r>
              <a:rPr lang="en-US" dirty="0"/>
              <a:t> matter, like </a:t>
            </a:r>
            <a:r>
              <a:rPr lang="en-US" u="sng" dirty="0"/>
              <a:t>plant</a:t>
            </a:r>
            <a:r>
              <a:rPr lang="en-US" dirty="0"/>
              <a:t> (corn starch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ethanol) and animal </a:t>
            </a:r>
            <a:r>
              <a:rPr lang="en-US" u="sng" dirty="0"/>
              <a:t>waste</a:t>
            </a:r>
            <a:r>
              <a:rPr lang="en-US" dirty="0"/>
              <a:t>, that can be used as </a:t>
            </a:r>
            <a:r>
              <a:rPr lang="en-US" u="sng" dirty="0"/>
              <a:t>fuel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Biomass </a:t>
            </a:r>
            <a:r>
              <a:rPr lang="en-US" u="sng" dirty="0"/>
              <a:t>power</a:t>
            </a:r>
            <a:r>
              <a:rPr lang="en-US" dirty="0"/>
              <a:t> stations burn </a:t>
            </a:r>
            <a:r>
              <a:rPr lang="en-US" u="sng" dirty="0"/>
              <a:t>wood</a:t>
            </a:r>
            <a:r>
              <a:rPr lang="en-US" dirty="0"/>
              <a:t> and other plant material to produce electricity.</a:t>
            </a:r>
            <a:endParaRPr lang="en-US" sz="3600" dirty="0"/>
          </a:p>
          <a:p>
            <a:r>
              <a:rPr lang="en-US" u="sng" dirty="0"/>
              <a:t>Cheaper</a:t>
            </a:r>
            <a:r>
              <a:rPr lang="en-US" dirty="0"/>
              <a:t> than fossil fuels. </a:t>
            </a:r>
            <a:endParaRPr lang="en-US" sz="3600" dirty="0"/>
          </a:p>
          <a:p>
            <a:r>
              <a:rPr lang="en-US" dirty="0"/>
              <a:t>Although biomass is a </a:t>
            </a:r>
            <a:r>
              <a:rPr lang="en-US" u="sng" dirty="0"/>
              <a:t>renewable</a:t>
            </a:r>
            <a:r>
              <a:rPr lang="en-US" dirty="0"/>
              <a:t> resource, burning biomass can produce a lot of carbon dioxide (</a:t>
            </a:r>
            <a:r>
              <a:rPr lang="en-US" u="sng" dirty="0"/>
              <a:t>pollution</a:t>
            </a:r>
            <a:r>
              <a:rPr lang="en-US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62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Hydrogen 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Hydrogen </a:t>
            </a:r>
            <a:r>
              <a:rPr lang="en-US" dirty="0"/>
              <a:t>is the </a:t>
            </a:r>
            <a:r>
              <a:rPr lang="en-US" u="sng" dirty="0"/>
              <a:t>simplest</a:t>
            </a:r>
            <a:r>
              <a:rPr lang="en-US" dirty="0"/>
              <a:t> atom, is a flammable gas, and must be handled with </a:t>
            </a:r>
            <a:r>
              <a:rPr lang="en-US" u="sng" dirty="0"/>
              <a:t>care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is used in a hydrogen </a:t>
            </a:r>
            <a:r>
              <a:rPr lang="en-US" u="sng" dirty="0"/>
              <a:t>fuel</a:t>
            </a:r>
            <a:r>
              <a:rPr lang="en-US" dirty="0"/>
              <a:t> cell, which is a device that produces </a:t>
            </a:r>
            <a:r>
              <a:rPr lang="en-US" u="sng" dirty="0"/>
              <a:t>electricity</a:t>
            </a:r>
            <a:r>
              <a:rPr lang="en-US" dirty="0"/>
              <a:t> by separating hydrogen into protons and </a:t>
            </a:r>
            <a:r>
              <a:rPr lang="en-US" u="sng" dirty="0"/>
              <a:t>electrons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fuel cells are used to supply electrical energy on </a:t>
            </a:r>
            <a:r>
              <a:rPr lang="en-US" u="sng" dirty="0"/>
              <a:t>spacecraft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space stations and is being tested on other forms of </a:t>
            </a:r>
            <a:r>
              <a:rPr lang="en-US" u="sng" dirty="0"/>
              <a:t>transportation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is a </a:t>
            </a:r>
            <a:r>
              <a:rPr lang="en-US" u="sng" dirty="0"/>
              <a:t>clean</a:t>
            </a:r>
            <a:r>
              <a:rPr lang="en-US" dirty="0"/>
              <a:t> source of energy and produces </a:t>
            </a:r>
            <a:r>
              <a:rPr lang="en-US" u="sng" dirty="0"/>
              <a:t>water</a:t>
            </a:r>
            <a:r>
              <a:rPr lang="en-US" dirty="0"/>
              <a:t> and </a:t>
            </a:r>
            <a:r>
              <a:rPr lang="en-US" u="sng" dirty="0"/>
              <a:t>heat</a:t>
            </a:r>
            <a:r>
              <a:rPr lang="en-US" dirty="0"/>
              <a:t> as byproducts.</a:t>
            </a:r>
            <a:endParaRPr lang="en-US" sz="3600" dirty="0"/>
          </a:p>
          <a:p>
            <a:r>
              <a:rPr lang="en-US" dirty="0"/>
              <a:t>However, hydrogen fuel is very </a:t>
            </a:r>
            <a:r>
              <a:rPr lang="en-US" u="sng" dirty="0"/>
              <a:t>expensive</a:t>
            </a:r>
            <a:r>
              <a:rPr lang="en-US" dirty="0"/>
              <a:t> and takes a great deal of energy, time, and </a:t>
            </a:r>
            <a:r>
              <a:rPr lang="en-US" u="sng" dirty="0"/>
              <a:t>money</a:t>
            </a:r>
            <a:r>
              <a:rPr lang="en-US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430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Global Warming?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average </a:t>
            </a:r>
            <a:r>
              <a:rPr lang="en-US" u="sng" dirty="0" smtClean="0"/>
              <a:t>temperatures</a:t>
            </a:r>
            <a:r>
              <a:rPr lang="en-US" dirty="0" smtClean="0"/>
              <a:t> of the Earth are </a:t>
            </a:r>
            <a:r>
              <a:rPr lang="en-US" u="sng" dirty="0" smtClean="0"/>
              <a:t>increasing</a:t>
            </a:r>
            <a:r>
              <a:rPr lang="en-US" dirty="0" smtClean="0"/>
              <a:t>, and the rate of increase is getting faster and </a:t>
            </a:r>
            <a:r>
              <a:rPr lang="en-US" u="sng" dirty="0" smtClean="0"/>
              <a:t>faster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caused by increase greenhouse </a:t>
            </a:r>
            <a:r>
              <a:rPr lang="en-US" u="sng" dirty="0" smtClean="0"/>
              <a:t>gases</a:t>
            </a:r>
            <a:r>
              <a:rPr lang="en-US" dirty="0" smtClean="0"/>
              <a:t> (like </a:t>
            </a:r>
            <a:r>
              <a:rPr lang="en-US" u="sng" dirty="0" smtClean="0"/>
              <a:t>carbon dioxide</a:t>
            </a:r>
            <a:r>
              <a:rPr lang="en-US" dirty="0" smtClean="0"/>
              <a:t>) in the atmosphere that </a:t>
            </a:r>
            <a:r>
              <a:rPr lang="en-US" u="sng" dirty="0" smtClean="0"/>
              <a:t>trap</a:t>
            </a:r>
            <a:r>
              <a:rPr lang="en-US" dirty="0" smtClean="0"/>
              <a:t> heat and cause the Earth to </a:t>
            </a:r>
            <a:r>
              <a:rPr lang="en-US" u="sng" dirty="0" smtClean="0"/>
              <a:t>heat</a:t>
            </a:r>
            <a:r>
              <a:rPr lang="en-US" dirty="0" smtClean="0"/>
              <a:t> up. </a:t>
            </a:r>
          </a:p>
          <a:p>
            <a:r>
              <a:rPr lang="en-US" dirty="0" smtClean="0"/>
              <a:t>The Earth does go through </a:t>
            </a:r>
            <a:r>
              <a:rPr lang="en-US" u="sng" dirty="0" smtClean="0"/>
              <a:t>natural</a:t>
            </a:r>
            <a:r>
              <a:rPr lang="en-US" dirty="0" smtClean="0"/>
              <a:t> warming and cooling cycles, but the current warming is happening too </a:t>
            </a:r>
            <a:r>
              <a:rPr lang="en-US" u="sng" dirty="0" smtClean="0"/>
              <a:t>fast</a:t>
            </a:r>
            <a:r>
              <a:rPr lang="en-US" dirty="0" smtClean="0"/>
              <a:t> and is too </a:t>
            </a:r>
            <a:r>
              <a:rPr lang="en-US" u="sng" dirty="0" smtClean="0"/>
              <a:t>extreme</a:t>
            </a:r>
            <a:r>
              <a:rPr lang="en-US" dirty="0" smtClean="0"/>
              <a:t> to be natural.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3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/>
              <a:t>What are natural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Natural Resources provide materials and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pPr lvl="1"/>
            <a:r>
              <a:rPr lang="en-US" dirty="0"/>
              <a:t>People use natural resources to make </a:t>
            </a:r>
            <a:r>
              <a:rPr lang="en-US" u="sng" dirty="0"/>
              <a:t>tools</a:t>
            </a:r>
            <a:r>
              <a:rPr lang="en-US" dirty="0"/>
              <a:t>, build cities, </a:t>
            </a:r>
            <a:r>
              <a:rPr lang="en-US" u="sng" dirty="0" smtClean="0"/>
              <a:t>heat</a:t>
            </a:r>
            <a:r>
              <a:rPr lang="en-US" dirty="0" smtClean="0"/>
              <a:t> </a:t>
            </a:r>
            <a:r>
              <a:rPr lang="en-US" dirty="0"/>
              <a:t>their homes, and make their lives more comfortable.</a:t>
            </a:r>
            <a:endParaRPr lang="en-US" sz="3200" dirty="0"/>
          </a:p>
          <a:p>
            <a:pPr lvl="1"/>
            <a:r>
              <a:rPr lang="en-US" b="1" dirty="0" smtClean="0"/>
              <a:t>Natural </a:t>
            </a:r>
            <a:r>
              <a:rPr lang="en-US" b="1" dirty="0"/>
              <a:t>resource</a:t>
            </a:r>
            <a:r>
              <a:rPr lang="en-US" dirty="0"/>
              <a:t>: any </a:t>
            </a:r>
            <a:r>
              <a:rPr lang="en-US" u="sng" dirty="0"/>
              <a:t>energy</a:t>
            </a:r>
            <a:r>
              <a:rPr lang="en-US" dirty="0"/>
              <a:t> source, organism, or substance found in </a:t>
            </a:r>
            <a:r>
              <a:rPr lang="en-US" u="sng" dirty="0"/>
              <a:t>nature</a:t>
            </a:r>
            <a:r>
              <a:rPr lang="en-US" dirty="0"/>
              <a:t> that people use.</a:t>
            </a:r>
            <a:endParaRPr lang="en-US" sz="3200" dirty="0"/>
          </a:p>
          <a:p>
            <a:pPr lvl="1"/>
            <a:r>
              <a:rPr lang="en-US" dirty="0" smtClean="0"/>
              <a:t>People </a:t>
            </a:r>
            <a:r>
              <a:rPr lang="en-US" dirty="0"/>
              <a:t>also know that there are </a:t>
            </a:r>
            <a:r>
              <a:rPr lang="en-US" u="sng" dirty="0"/>
              <a:t>costs</a:t>
            </a:r>
            <a:r>
              <a:rPr lang="en-US" dirty="0"/>
              <a:t> AND </a:t>
            </a:r>
            <a:r>
              <a:rPr lang="en-US" u="sng" dirty="0"/>
              <a:t>benefits</a:t>
            </a:r>
            <a:r>
              <a:rPr lang="en-US" dirty="0"/>
              <a:t> in using natural resources; for example, coal produces </a:t>
            </a:r>
            <a:r>
              <a:rPr lang="en-US" u="sng" dirty="0"/>
              <a:t>heat</a:t>
            </a:r>
            <a:r>
              <a:rPr lang="en-US" dirty="0"/>
              <a:t> but also smoke that </a:t>
            </a:r>
            <a:r>
              <a:rPr lang="en-US" u="sng" dirty="0"/>
              <a:t>pollutes</a:t>
            </a:r>
            <a:r>
              <a:rPr lang="en-US" dirty="0"/>
              <a:t> the air.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0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What are the 2 types of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Natural resources can be classified as </a:t>
            </a:r>
            <a:r>
              <a:rPr lang="en-US" u="sng" dirty="0"/>
              <a:t>renewable</a:t>
            </a:r>
            <a:r>
              <a:rPr lang="en-US" dirty="0"/>
              <a:t> and </a:t>
            </a:r>
            <a:r>
              <a:rPr lang="en-US" u="sng" dirty="0"/>
              <a:t>nonrenewable</a:t>
            </a:r>
            <a:r>
              <a:rPr lang="en-US" dirty="0"/>
              <a:t>. </a:t>
            </a:r>
            <a:endParaRPr lang="en-US" sz="3600" dirty="0"/>
          </a:p>
          <a:p>
            <a:pPr lvl="0"/>
            <a:r>
              <a:rPr lang="en-US" b="1" dirty="0" smtClean="0"/>
              <a:t>Renewable </a:t>
            </a:r>
            <a:r>
              <a:rPr lang="en-US" b="1" dirty="0"/>
              <a:t>resource</a:t>
            </a:r>
            <a:r>
              <a:rPr lang="en-US" dirty="0"/>
              <a:t>: a natural resource that can be </a:t>
            </a:r>
            <a:r>
              <a:rPr lang="en-US" u="sng" dirty="0"/>
              <a:t>replaced</a:t>
            </a:r>
            <a:r>
              <a:rPr lang="en-US" dirty="0"/>
              <a:t> in nature at about the </a:t>
            </a:r>
            <a:r>
              <a:rPr lang="en-US" u="sng" dirty="0"/>
              <a:t>same rate</a:t>
            </a:r>
            <a:r>
              <a:rPr lang="en-US" dirty="0"/>
              <a:t> as it is used. </a:t>
            </a:r>
            <a:endParaRPr lang="en-US" sz="3600" dirty="0"/>
          </a:p>
          <a:p>
            <a:pPr lvl="0"/>
            <a:r>
              <a:rPr lang="en-US" b="1" dirty="0"/>
              <a:t>Nonrenewable resource</a:t>
            </a:r>
            <a:r>
              <a:rPr lang="en-US" dirty="0"/>
              <a:t>: a natural resource that exists in a </a:t>
            </a:r>
            <a:r>
              <a:rPr lang="en-US" u="sng" dirty="0"/>
              <a:t>fixed</a:t>
            </a:r>
            <a:r>
              <a:rPr lang="en-US" dirty="0"/>
              <a:t> amount or that is used up </a:t>
            </a:r>
            <a:r>
              <a:rPr lang="en-US" u="sng" dirty="0"/>
              <a:t>faster</a:t>
            </a:r>
            <a:r>
              <a:rPr lang="en-US" dirty="0"/>
              <a:t> than it can be </a:t>
            </a:r>
            <a:r>
              <a:rPr lang="en-US" u="sng" dirty="0"/>
              <a:t>replaced</a:t>
            </a:r>
            <a:r>
              <a:rPr lang="en-US" dirty="0"/>
              <a:t> in nature.  </a:t>
            </a:r>
            <a:endParaRPr lang="en-US" sz="3600" dirty="0"/>
          </a:p>
          <a:p>
            <a:pPr lvl="1"/>
            <a:r>
              <a:rPr lang="en-US" dirty="0"/>
              <a:t>The supply of any nonrenewable resource is </a:t>
            </a:r>
            <a:r>
              <a:rPr lang="en-US" u="sng" dirty="0"/>
              <a:t>limited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are fossil fuels?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Fossil Fuels supply most of society’s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b="1" dirty="0" smtClean="0"/>
              <a:t>Fossil </a:t>
            </a:r>
            <a:r>
              <a:rPr lang="en-US" b="1" dirty="0"/>
              <a:t>fuel</a:t>
            </a:r>
            <a:r>
              <a:rPr lang="en-US" dirty="0"/>
              <a:t>: a </a:t>
            </a:r>
            <a:r>
              <a:rPr lang="en-US" u="sng" dirty="0"/>
              <a:t>nonrenewable</a:t>
            </a:r>
            <a:r>
              <a:rPr lang="en-US" dirty="0"/>
              <a:t> energy </a:t>
            </a:r>
            <a:r>
              <a:rPr lang="en-US" dirty="0" smtClean="0"/>
              <a:t>source </a:t>
            </a:r>
            <a:r>
              <a:rPr lang="en-US" dirty="0"/>
              <a:t>formed from ancient plants and </a:t>
            </a:r>
            <a:r>
              <a:rPr lang="en-US" u="sng" dirty="0"/>
              <a:t>animals</a:t>
            </a:r>
            <a:r>
              <a:rPr lang="en-US" dirty="0"/>
              <a:t> buried in Earth’s crust for </a:t>
            </a:r>
            <a:r>
              <a:rPr lang="en-US" u="sng" dirty="0"/>
              <a:t>millions</a:t>
            </a:r>
            <a:r>
              <a:rPr lang="en-US" dirty="0"/>
              <a:t> of </a:t>
            </a:r>
            <a:r>
              <a:rPr lang="en-US" dirty="0" smtClean="0"/>
              <a:t>years.</a:t>
            </a:r>
          </a:p>
          <a:p>
            <a:pPr lvl="1"/>
            <a:r>
              <a:rPr lang="en-US" dirty="0" smtClean="0"/>
              <a:t>Includes </a:t>
            </a:r>
            <a:r>
              <a:rPr lang="en-US" u="sng" dirty="0"/>
              <a:t>oil</a:t>
            </a:r>
            <a:r>
              <a:rPr lang="en-US" dirty="0"/>
              <a:t>, coal, and natural </a:t>
            </a:r>
            <a:r>
              <a:rPr lang="en-US" u="sng" dirty="0"/>
              <a:t>gas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energy in fossil fuels represents a form of stored </a:t>
            </a:r>
            <a:r>
              <a:rPr lang="en-US" u="sng" dirty="0"/>
              <a:t>sunlight</a:t>
            </a:r>
            <a:r>
              <a:rPr lang="en-US" dirty="0"/>
              <a:t>, since ancient organisms depended on the </a:t>
            </a:r>
            <a:r>
              <a:rPr lang="en-US" u="sng" dirty="0"/>
              <a:t>sun</a:t>
            </a:r>
            <a:r>
              <a:rPr lang="en-US" dirty="0"/>
              <a:t>. </a:t>
            </a:r>
          </a:p>
          <a:p>
            <a:r>
              <a:rPr lang="en-US" dirty="0"/>
              <a:t>Fossil fuels burn </a:t>
            </a:r>
            <a:r>
              <a:rPr lang="en-US" u="sng" dirty="0"/>
              <a:t>easily</a:t>
            </a:r>
            <a:r>
              <a:rPr lang="en-US" dirty="0"/>
              <a:t> and produce a lot of </a:t>
            </a:r>
            <a:r>
              <a:rPr lang="en-US" u="sng" dirty="0"/>
              <a:t>heat</a:t>
            </a:r>
            <a:r>
              <a:rPr lang="en-US" dirty="0"/>
              <a:t>.  They are used to run most of the </a:t>
            </a:r>
            <a:r>
              <a:rPr lang="en-US" u="sng" dirty="0"/>
              <a:t>power</a:t>
            </a:r>
            <a:r>
              <a:rPr lang="en-US" dirty="0"/>
              <a:t> plants that generate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Burning fossil fuels produces excess </a:t>
            </a:r>
            <a:r>
              <a:rPr lang="en-US" u="sng" dirty="0"/>
              <a:t>carbon</a:t>
            </a:r>
            <a:r>
              <a:rPr lang="en-US" dirty="0"/>
              <a:t> </a:t>
            </a:r>
            <a:r>
              <a:rPr lang="en-US" u="sng" dirty="0"/>
              <a:t>dioxide</a:t>
            </a:r>
            <a:r>
              <a:rPr lang="en-US" dirty="0"/>
              <a:t>, harmful acids, and other forms of </a:t>
            </a:r>
            <a:r>
              <a:rPr lang="en-US" u="sng" dirty="0"/>
              <a:t>pollution</a:t>
            </a:r>
            <a:r>
              <a:rPr lang="en-US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are resources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Fossil fuels, </a:t>
            </a:r>
            <a:r>
              <a:rPr lang="en-US" u="sng" dirty="0"/>
              <a:t>minerals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plants supply materials for modern products.</a:t>
            </a:r>
            <a:endParaRPr lang="en-US" sz="3600" dirty="0"/>
          </a:p>
          <a:p>
            <a:pPr lvl="1"/>
            <a:r>
              <a:rPr lang="en-US" dirty="0"/>
              <a:t>Many of the products you use come from </a:t>
            </a:r>
            <a:r>
              <a:rPr lang="en-US" u="sng" dirty="0"/>
              <a:t>fossil fuels</a:t>
            </a:r>
            <a:r>
              <a:rPr lang="en-US" dirty="0"/>
              <a:t>. </a:t>
            </a:r>
            <a:endParaRPr lang="en-US" sz="3200" dirty="0"/>
          </a:p>
          <a:p>
            <a:pPr lvl="2"/>
            <a:r>
              <a:rPr lang="en-US" dirty="0"/>
              <a:t>Ex.  Oil is broken down into different parts that are used to make </a:t>
            </a:r>
            <a:r>
              <a:rPr lang="en-US" u="sng" dirty="0"/>
              <a:t>plastics</a:t>
            </a:r>
            <a:r>
              <a:rPr lang="en-US" dirty="0"/>
              <a:t>. </a:t>
            </a:r>
            <a:endParaRPr lang="en-US" sz="2800" dirty="0"/>
          </a:p>
          <a:p>
            <a:pPr lvl="1"/>
            <a:r>
              <a:rPr lang="en-US" dirty="0"/>
              <a:t>Minerals are found in </a:t>
            </a:r>
            <a:r>
              <a:rPr lang="en-US" u="sng" dirty="0"/>
              <a:t>cars</a:t>
            </a:r>
            <a:r>
              <a:rPr lang="en-US" dirty="0"/>
              <a:t>, airplanes, tools, wires, and </a:t>
            </a:r>
            <a:r>
              <a:rPr lang="en-US" u="sng" dirty="0"/>
              <a:t>computer</a:t>
            </a:r>
            <a:r>
              <a:rPr lang="en-US" dirty="0"/>
              <a:t> chips.</a:t>
            </a:r>
            <a:endParaRPr lang="en-US" sz="3200" dirty="0"/>
          </a:p>
          <a:p>
            <a:pPr lvl="1"/>
            <a:r>
              <a:rPr lang="en-US" dirty="0"/>
              <a:t>Plants are used to make another large group of products.</a:t>
            </a:r>
            <a:endParaRPr lang="en-US" sz="3200" dirty="0"/>
          </a:p>
          <a:p>
            <a:pPr lvl="2"/>
            <a:r>
              <a:rPr lang="en-US" dirty="0"/>
              <a:t>Ex.  </a:t>
            </a:r>
            <a:r>
              <a:rPr lang="en-US" u="sng" dirty="0"/>
              <a:t>Wood</a:t>
            </a:r>
            <a:r>
              <a:rPr lang="en-US" dirty="0"/>
              <a:t> is used to build homes and to make furniture, utensils, and </a:t>
            </a:r>
            <a:r>
              <a:rPr lang="en-US" u="sng" dirty="0"/>
              <a:t>paper</a:t>
            </a:r>
            <a:r>
              <a:rPr lang="en-US" dirty="0"/>
              <a:t>.</a:t>
            </a:r>
            <a:endParaRPr lang="en-US" sz="2800" dirty="0"/>
          </a:p>
          <a:p>
            <a:pPr lvl="2"/>
            <a:r>
              <a:rPr lang="en-US" dirty="0"/>
              <a:t>Plants are also rich sources of </a:t>
            </a:r>
            <a:r>
              <a:rPr lang="en-US" u="sng" dirty="0"/>
              <a:t>dyes</a:t>
            </a:r>
            <a:r>
              <a:rPr lang="en-US" dirty="0"/>
              <a:t>, fibers, and </a:t>
            </a:r>
            <a:r>
              <a:rPr lang="en-US" u="sng" dirty="0"/>
              <a:t>medicines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Fossil </a:t>
            </a:r>
            <a:r>
              <a:rPr lang="en-US" dirty="0"/>
              <a:t>fuels must be burned to generate </a:t>
            </a:r>
            <a:r>
              <a:rPr lang="en-US" u="sng" dirty="0"/>
              <a:t>power</a:t>
            </a:r>
            <a:r>
              <a:rPr lang="en-US" dirty="0"/>
              <a:t> for the factories and businesses that make these </a:t>
            </a:r>
            <a:r>
              <a:rPr lang="en-US" u="sng" dirty="0"/>
              <a:t>products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Factory </a:t>
            </a:r>
            <a:r>
              <a:rPr lang="en-US" dirty="0"/>
              <a:t>waste can </a:t>
            </a:r>
            <a:r>
              <a:rPr lang="en-US" u="sng" dirty="0"/>
              <a:t>pollute</a:t>
            </a:r>
            <a:r>
              <a:rPr lang="en-US" dirty="0"/>
              <a:t> air, </a:t>
            </a:r>
            <a:r>
              <a:rPr lang="en-US" u="sng" dirty="0"/>
              <a:t>water</a:t>
            </a:r>
            <a:r>
              <a:rPr lang="en-US" dirty="0"/>
              <a:t>, and soil.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87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conservation?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Conservation involves </a:t>
            </a:r>
            <a:r>
              <a:rPr lang="en-US" u="sng" dirty="0"/>
              <a:t>reducing</a:t>
            </a:r>
            <a:r>
              <a:rPr lang="en-US" dirty="0"/>
              <a:t> waste </a:t>
            </a:r>
            <a:r>
              <a:rPr lang="en-US" dirty="0" smtClean="0"/>
              <a:t>and </a:t>
            </a:r>
            <a:r>
              <a:rPr lang="en-US" dirty="0"/>
              <a:t>reusing </a:t>
            </a:r>
            <a:r>
              <a:rPr lang="en-US" u="sng" dirty="0"/>
              <a:t>natural</a:t>
            </a:r>
            <a:r>
              <a:rPr lang="en-US" dirty="0"/>
              <a:t> resources.</a:t>
            </a:r>
            <a:endParaRPr lang="en-US" sz="3600" dirty="0"/>
          </a:p>
          <a:p>
            <a:pPr lvl="1"/>
            <a:r>
              <a:rPr lang="en-US" dirty="0"/>
              <a:t>The trash amount per person has </a:t>
            </a:r>
            <a:r>
              <a:rPr lang="en-US" u="sng" dirty="0"/>
              <a:t>increased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/>
              <a:t>Conservation programs try to </a:t>
            </a:r>
            <a:r>
              <a:rPr lang="en-US" u="sng" dirty="0"/>
              <a:t>extend</a:t>
            </a:r>
            <a:r>
              <a:rPr lang="en-US" dirty="0"/>
              <a:t> our natural resources, protect our </a:t>
            </a:r>
            <a:r>
              <a:rPr lang="en-US" u="sng" dirty="0"/>
              <a:t>health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slow the amount of </a:t>
            </a:r>
            <a:r>
              <a:rPr lang="en-US" u="sng" dirty="0"/>
              <a:t>trash</a:t>
            </a:r>
            <a:r>
              <a:rPr lang="en-US" dirty="0"/>
              <a:t> produced.</a:t>
            </a:r>
            <a:endParaRPr lang="en-US" sz="3200" dirty="0"/>
          </a:p>
          <a:p>
            <a:pPr lvl="1"/>
            <a:r>
              <a:rPr lang="en-US" dirty="0"/>
              <a:t>Conservation means </a:t>
            </a:r>
            <a:r>
              <a:rPr lang="en-US" u="sng" dirty="0"/>
              <a:t>protecting</a:t>
            </a:r>
            <a:r>
              <a:rPr lang="en-US" dirty="0"/>
              <a:t>, restoring, </a:t>
            </a:r>
            <a:r>
              <a:rPr lang="en-US" dirty="0" smtClean="0"/>
              <a:t>and </a:t>
            </a:r>
            <a:r>
              <a:rPr lang="en-US" u="sng" dirty="0"/>
              <a:t>managing</a:t>
            </a:r>
            <a:r>
              <a:rPr lang="en-US" dirty="0"/>
              <a:t> natural resources so they last </a:t>
            </a:r>
            <a:r>
              <a:rPr lang="en-US" u="sng" dirty="0"/>
              <a:t>longer</a:t>
            </a:r>
            <a:r>
              <a:rPr lang="en-US" dirty="0"/>
              <a:t>.</a:t>
            </a:r>
            <a:endParaRPr lang="en-US" sz="3200" dirty="0"/>
          </a:p>
          <a:p>
            <a:pPr lvl="2"/>
            <a:r>
              <a:rPr lang="en-US" dirty="0"/>
              <a:t>We need to </a:t>
            </a:r>
            <a:r>
              <a:rPr lang="en-US" u="sng" dirty="0"/>
              <a:t>reduce</a:t>
            </a:r>
            <a:r>
              <a:rPr lang="en-US" dirty="0"/>
              <a:t> the amount of pollution.</a:t>
            </a:r>
            <a:endParaRPr lang="en-US" sz="2800" dirty="0"/>
          </a:p>
          <a:p>
            <a:pPr lvl="2"/>
            <a:r>
              <a:rPr lang="en-US" dirty="0"/>
              <a:t>There are </a:t>
            </a:r>
            <a:r>
              <a:rPr lang="en-US" u="sng" dirty="0"/>
              <a:t>two</a:t>
            </a:r>
            <a:r>
              <a:rPr lang="en-US" dirty="0"/>
              <a:t> ways to conserve:</a:t>
            </a:r>
            <a:endParaRPr lang="en-US" sz="2800" dirty="0"/>
          </a:p>
          <a:p>
            <a:pPr lvl="3"/>
            <a:r>
              <a:rPr lang="en-US" u="sng" dirty="0" smtClean="0"/>
              <a:t>Reduce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cut </a:t>
            </a:r>
            <a:r>
              <a:rPr lang="en-US" dirty="0"/>
              <a:t>back </a:t>
            </a:r>
          </a:p>
          <a:p>
            <a:pPr lvl="3"/>
            <a:r>
              <a:rPr lang="en-US" u="sng" dirty="0" smtClean="0"/>
              <a:t>Reuse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use </a:t>
            </a:r>
            <a:r>
              <a:rPr lang="en-US" dirty="0"/>
              <a:t>more than </a:t>
            </a:r>
            <a:r>
              <a:rPr lang="en-US" dirty="0" smtClean="0"/>
              <a:t>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2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recycling?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Recycling involves </a:t>
            </a:r>
            <a:r>
              <a:rPr lang="en-US" u="sng" dirty="0"/>
              <a:t>recovering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extending natural resources.</a:t>
            </a:r>
            <a:endParaRPr lang="en-US" sz="3600" dirty="0"/>
          </a:p>
          <a:p>
            <a:r>
              <a:rPr lang="en-US" u="sng" dirty="0" smtClean="0"/>
              <a:t>Recycling</a:t>
            </a:r>
            <a:r>
              <a:rPr lang="en-US" dirty="0"/>
              <a:t>:  The </a:t>
            </a:r>
            <a:r>
              <a:rPr lang="en-US" u="sng" dirty="0"/>
              <a:t>reusing</a:t>
            </a:r>
            <a:r>
              <a:rPr lang="en-US" dirty="0"/>
              <a:t> of materials that people would otherwise </a:t>
            </a:r>
            <a:r>
              <a:rPr lang="en-US" u="sng" dirty="0"/>
              <a:t>throw away</a:t>
            </a:r>
            <a:r>
              <a:rPr lang="en-US" dirty="0"/>
              <a:t>.  </a:t>
            </a:r>
            <a:endParaRPr lang="en-US" sz="3600" dirty="0"/>
          </a:p>
          <a:p>
            <a:pPr lvl="1"/>
            <a:r>
              <a:rPr lang="en-US" dirty="0"/>
              <a:t>Ex.  Glass, </a:t>
            </a:r>
            <a:r>
              <a:rPr lang="en-US" u="sng" dirty="0"/>
              <a:t>aluminum</a:t>
            </a:r>
            <a:r>
              <a:rPr lang="en-US" dirty="0"/>
              <a:t> cans, certain </a:t>
            </a:r>
            <a:r>
              <a:rPr lang="en-US" u="sng" dirty="0"/>
              <a:t>plastics</a:t>
            </a:r>
            <a:r>
              <a:rPr lang="en-US" dirty="0"/>
              <a:t>, </a:t>
            </a:r>
            <a:r>
              <a:rPr lang="en-US" dirty="0" smtClean="0"/>
              <a:t>paper</a:t>
            </a:r>
          </a:p>
          <a:p>
            <a:pPr lvl="0"/>
            <a:r>
              <a:rPr lang="en-US" dirty="0"/>
              <a:t>Not every item can be </a:t>
            </a:r>
            <a:r>
              <a:rPr lang="en-US" u="sng" dirty="0"/>
              <a:t>recycled</a:t>
            </a:r>
            <a:r>
              <a:rPr lang="en-US" dirty="0"/>
              <a:t> or reused.</a:t>
            </a:r>
            <a:endParaRPr lang="en-US" sz="6000" b="1" dirty="0"/>
          </a:p>
          <a:p>
            <a:pPr lvl="1"/>
            <a:r>
              <a:rPr lang="en-US" dirty="0"/>
              <a:t>Recycling is only </a:t>
            </a:r>
            <a:r>
              <a:rPr lang="en-US" u="sng" dirty="0"/>
              <a:t>part</a:t>
            </a:r>
            <a:r>
              <a:rPr lang="en-US" dirty="0"/>
              <a:t> of the solution to our </a:t>
            </a:r>
            <a:r>
              <a:rPr lang="en-US" u="sng" dirty="0"/>
              <a:t>resource</a:t>
            </a:r>
            <a:r>
              <a:rPr lang="en-US" dirty="0"/>
              <a:t> problem.</a:t>
            </a:r>
            <a:endParaRPr lang="en-US" sz="5400" b="1" dirty="0"/>
          </a:p>
          <a:p>
            <a:pPr lvl="1"/>
            <a:r>
              <a:rPr lang="en-US" dirty="0"/>
              <a:t>Recycling takes time, </a:t>
            </a:r>
            <a:r>
              <a:rPr lang="en-US" u="sng" dirty="0"/>
              <a:t>energy</a:t>
            </a:r>
            <a:r>
              <a:rPr lang="en-US" dirty="0"/>
              <a:t>, and </a:t>
            </a:r>
            <a:r>
              <a:rPr lang="en-US" u="sng" dirty="0"/>
              <a:t>money</a:t>
            </a:r>
            <a:r>
              <a:rPr lang="en-US" dirty="0"/>
              <a:t>, but can help extend available resources, and protect human </a:t>
            </a:r>
            <a:r>
              <a:rPr lang="en-US" u="sng" dirty="0"/>
              <a:t>health</a:t>
            </a:r>
            <a:r>
              <a:rPr lang="en-US" dirty="0"/>
              <a:t> and the environment. </a:t>
            </a:r>
            <a:r>
              <a:rPr lang="en-US" dirty="0" smtClean="0"/>
              <a:t> </a:t>
            </a:r>
            <a:endParaRPr lang="en-US" sz="6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3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How do we get electricity?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Fossil </a:t>
            </a:r>
            <a:r>
              <a:rPr lang="en-US" dirty="0"/>
              <a:t>Fuels are the most </a:t>
            </a:r>
            <a:r>
              <a:rPr lang="en-US" u="sng" dirty="0"/>
              <a:t>commonly</a:t>
            </a:r>
            <a:r>
              <a:rPr lang="en-US" dirty="0"/>
              <a:t> used sources of energy, but </a:t>
            </a:r>
            <a:r>
              <a:rPr lang="en-US" u="sng" dirty="0"/>
              <a:t>nuclear</a:t>
            </a:r>
            <a:r>
              <a:rPr lang="en-US" dirty="0"/>
              <a:t> power is also used to produce </a:t>
            </a:r>
            <a:r>
              <a:rPr lang="en-US" u="sng" dirty="0"/>
              <a:t>electricity</a:t>
            </a:r>
            <a:r>
              <a:rPr lang="en-US" dirty="0"/>
              <a:t>.  </a:t>
            </a:r>
            <a:endParaRPr lang="en-US" sz="3600" dirty="0"/>
          </a:p>
          <a:p>
            <a:r>
              <a:rPr lang="en-US" dirty="0"/>
              <a:t>In </a:t>
            </a:r>
            <a:r>
              <a:rPr lang="en-US" u="sng" dirty="0"/>
              <a:t>fossil</a:t>
            </a:r>
            <a:r>
              <a:rPr lang="en-US" dirty="0"/>
              <a:t> fuel power plants, water is </a:t>
            </a:r>
            <a:r>
              <a:rPr lang="en-US" u="sng" dirty="0"/>
              <a:t>boiled</a:t>
            </a:r>
            <a:r>
              <a:rPr lang="en-US" dirty="0"/>
              <a:t> to make </a:t>
            </a:r>
            <a:r>
              <a:rPr lang="en-US" u="sng" dirty="0"/>
              <a:t>steam</a:t>
            </a:r>
            <a:r>
              <a:rPr lang="en-US" dirty="0"/>
              <a:t> that turns a turbine, which drives a generator to make electricity. </a:t>
            </a:r>
            <a:r>
              <a:rPr lang="en-US" u="sng" dirty="0"/>
              <a:t>Burning</a:t>
            </a:r>
            <a:r>
              <a:rPr lang="en-US" dirty="0"/>
              <a:t> fossil fuels (like wood or coal) </a:t>
            </a:r>
            <a:r>
              <a:rPr lang="en-US" u="sng" dirty="0"/>
              <a:t>boil</a:t>
            </a:r>
            <a:r>
              <a:rPr lang="en-US" dirty="0"/>
              <a:t> the water. </a:t>
            </a:r>
            <a:endParaRPr lang="en-US" sz="3600" dirty="0"/>
          </a:p>
          <a:p>
            <a:r>
              <a:rPr lang="en-US" dirty="0"/>
              <a:t>In nuclear power plants, nuclear </a:t>
            </a:r>
            <a:r>
              <a:rPr lang="en-US" u="sng" dirty="0"/>
              <a:t>fission</a:t>
            </a:r>
            <a:r>
              <a:rPr lang="en-US" dirty="0"/>
              <a:t> is used to </a:t>
            </a:r>
            <a:r>
              <a:rPr lang="en-US" u="sng" dirty="0"/>
              <a:t>heat</a:t>
            </a:r>
            <a:r>
              <a:rPr lang="en-US" dirty="0"/>
              <a:t> the water.</a:t>
            </a:r>
            <a:endParaRPr lang="en-US" sz="3600" dirty="0"/>
          </a:p>
          <a:p>
            <a:pPr lvl="0"/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8369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nuclear fission?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Nuclear fission</a:t>
            </a:r>
            <a:r>
              <a:rPr lang="en-US" dirty="0" smtClean="0"/>
              <a:t>: the process in which the </a:t>
            </a:r>
            <a:r>
              <a:rPr lang="en-US" u="sng" dirty="0" smtClean="0"/>
              <a:t>nucleus</a:t>
            </a:r>
            <a:r>
              <a:rPr lang="en-US" dirty="0" smtClean="0"/>
              <a:t> of a radioactive atom is </a:t>
            </a:r>
            <a:r>
              <a:rPr lang="en-US" u="sng" dirty="0" smtClean="0"/>
              <a:t>split</a:t>
            </a:r>
            <a:r>
              <a:rPr lang="en-US" dirty="0" smtClean="0"/>
              <a:t>, forming lighter elements and releasing a </a:t>
            </a:r>
            <a:r>
              <a:rPr lang="en-US" u="sng" dirty="0" smtClean="0"/>
              <a:t>huge</a:t>
            </a:r>
            <a:r>
              <a:rPr lang="en-US" dirty="0" smtClean="0"/>
              <a:t> amount of </a:t>
            </a:r>
            <a:r>
              <a:rPr lang="en-US" u="sng" dirty="0" smtClean="0"/>
              <a:t>energy</a:t>
            </a:r>
            <a:r>
              <a:rPr lang="en-US" dirty="0" smtClean="0"/>
              <a:t>. </a:t>
            </a:r>
            <a:endParaRPr lang="en-US" sz="3600" dirty="0" smtClean="0"/>
          </a:p>
          <a:p>
            <a:pPr lvl="1"/>
            <a:r>
              <a:rPr lang="en-US" dirty="0" smtClean="0"/>
              <a:t>Nuclear power plants use </a:t>
            </a:r>
            <a:r>
              <a:rPr lang="en-US" u="sng" dirty="0" smtClean="0"/>
              <a:t>uranium</a:t>
            </a:r>
            <a:r>
              <a:rPr lang="en-US" dirty="0" smtClean="0"/>
              <a:t> atoms as fuel.</a:t>
            </a:r>
          </a:p>
          <a:p>
            <a:pPr lvl="1"/>
            <a:r>
              <a:rPr lang="en-US" dirty="0" smtClean="0"/>
              <a:t>When a uranium nucleus splits, it forms 2 </a:t>
            </a:r>
            <a:r>
              <a:rPr lang="en-US" u="sng" dirty="0" smtClean="0"/>
              <a:t>smaller</a:t>
            </a:r>
            <a:r>
              <a:rPr lang="en-US" dirty="0" smtClean="0"/>
              <a:t> nuclei and releases a few neutrons and a large amount of </a:t>
            </a:r>
            <a:r>
              <a:rPr lang="en-US" u="sng" dirty="0" smtClean="0"/>
              <a:t>energy</a:t>
            </a:r>
            <a:r>
              <a:rPr lang="en-US" dirty="0" smtClean="0"/>
              <a:t> in the form of light and </a:t>
            </a:r>
            <a:r>
              <a:rPr lang="en-US" u="sng" dirty="0" smtClean="0"/>
              <a:t>heat</a:t>
            </a:r>
            <a:r>
              <a:rPr lang="en-US" dirty="0" smtClean="0"/>
              <a:t>.  </a:t>
            </a:r>
          </a:p>
          <a:p>
            <a:r>
              <a:rPr lang="en-US" sz="3600" dirty="0"/>
              <a:t>Although nuclear fission produces a lot of </a:t>
            </a:r>
            <a:r>
              <a:rPr lang="en-US" sz="3600" u="sng" dirty="0"/>
              <a:t>energy</a:t>
            </a:r>
            <a:r>
              <a:rPr lang="en-US" sz="3600" dirty="0"/>
              <a:t>, it also produces radioactive </a:t>
            </a:r>
            <a:r>
              <a:rPr lang="en-US" sz="3600" u="sng" dirty="0"/>
              <a:t>waste</a:t>
            </a:r>
            <a:r>
              <a:rPr lang="en-US" sz="3600" dirty="0"/>
              <a:t> that can cause death and </a:t>
            </a:r>
            <a:r>
              <a:rPr lang="en-US" sz="3600" u="sng" dirty="0"/>
              <a:t>disease</a:t>
            </a:r>
            <a:r>
              <a:rPr lang="en-US" sz="3600" dirty="0"/>
              <a:t> if living things are exposed to it long enough.</a:t>
            </a:r>
          </a:p>
          <a:p>
            <a:r>
              <a:rPr lang="en-US" sz="3600" dirty="0"/>
              <a:t>Nuclear waste will remain </a:t>
            </a:r>
            <a:r>
              <a:rPr lang="en-US" sz="3600" u="sng" dirty="0"/>
              <a:t>radioactive</a:t>
            </a:r>
            <a:r>
              <a:rPr lang="en-US" sz="3600" dirty="0"/>
              <a:t> for thousands of years, so countries using it face the challenge of </a:t>
            </a:r>
            <a:r>
              <a:rPr lang="en-US" sz="3600" u="sng" dirty="0"/>
              <a:t>storing</a:t>
            </a:r>
            <a:r>
              <a:rPr lang="en-US" sz="3600" dirty="0"/>
              <a:t> it safely.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2091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1442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Notes: Natural Resources</vt:lpstr>
      <vt:lpstr>What are natural resources?</vt:lpstr>
      <vt:lpstr>What are the 2 types of resources?</vt:lpstr>
      <vt:lpstr>What are fossil fuels?</vt:lpstr>
      <vt:lpstr>What are resources used for?</vt:lpstr>
      <vt:lpstr>What is conservation?</vt:lpstr>
      <vt:lpstr>What is recycling?</vt:lpstr>
      <vt:lpstr>How do we get electricity?</vt:lpstr>
      <vt:lpstr>What is nuclear fission?</vt:lpstr>
      <vt:lpstr>How do we use renewable resources?</vt:lpstr>
      <vt:lpstr>Renewable Energy: Hydroelectric Power</vt:lpstr>
      <vt:lpstr>Renewable Energy: Solar Power</vt:lpstr>
      <vt:lpstr>Renewable Energy: Geothermal Energy</vt:lpstr>
      <vt:lpstr>Renewable Energy: Wind Energy</vt:lpstr>
      <vt:lpstr>Renewable Energy: Biomass Energy</vt:lpstr>
      <vt:lpstr>Renewable Energy: Hydrogen Fuel Cells</vt:lpstr>
      <vt:lpstr>What is Global Warming?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Geology Chapter 3</dc:title>
  <dc:creator>Brittany</dc:creator>
  <cp:lastModifiedBy>Denise Cruz</cp:lastModifiedBy>
  <cp:revision>13</cp:revision>
  <dcterms:created xsi:type="dcterms:W3CDTF">2013-03-16T02:26:25Z</dcterms:created>
  <dcterms:modified xsi:type="dcterms:W3CDTF">2017-04-03T15:17:15Z</dcterms:modified>
</cp:coreProperties>
</file>