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75297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5696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3046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701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993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6588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816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3452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1679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6234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851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548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3640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133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538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6520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2729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447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0955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9585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6975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170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3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 rot="5400000">
            <a:off x="4732350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diversityoflife/bacteria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diversityoflife/fungi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diversityoflife/protist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brainpop.com/science/diversityoflife/protozo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health/diseasesinjuriesandconditions/virus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ctrTitle"/>
          </p:nvPr>
        </p:nvSpPr>
        <p:spPr>
          <a:xfrm>
            <a:off x="311708" y="1650616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Microbiology Notes: Causes of Disease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46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b="1">
                <a:latin typeface="Trebuchet MS"/>
                <a:ea typeface="Trebuchet MS"/>
                <a:cs typeface="Trebuchet MS"/>
                <a:sym typeface="Trebuchet MS"/>
              </a:rPr>
              <a:t>Bacteria (cont.)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128300" y="958825"/>
            <a:ext cx="8818200" cy="557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886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Bacteria reproduce through </a:t>
            </a:r>
            <a:r>
              <a:rPr lang="en-US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binary fission</a:t>
            </a:r>
            <a:r>
              <a:rPr lang="en-US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a form of asexual reproduction. Under optimal conditions, bacteria can </a:t>
            </a:r>
            <a:r>
              <a:rPr lang="en-US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grow</a:t>
            </a:r>
            <a:r>
              <a:rPr lang="en-US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lang="en-US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divide</a:t>
            </a:r>
            <a:r>
              <a:rPr lang="en-US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extremely rapidly, and bacterial populations can </a:t>
            </a:r>
            <a:r>
              <a:rPr lang="en-US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double</a:t>
            </a:r>
            <a:r>
              <a:rPr lang="en-US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very quickly.</a:t>
            </a:r>
          </a:p>
          <a:p>
            <a:pPr marL="342900" marR="0" lvl="0" indent="-3886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Scientists classify bacteria by their </a:t>
            </a:r>
            <a:r>
              <a:rPr lang="en-US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external shapes</a:t>
            </a:r>
            <a:r>
              <a:rPr lang="en-US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</a:p>
          <a:p>
            <a:pPr marL="742950" marR="0" lvl="1" indent="-3067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–"/>
            </a:pP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Spiral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-shaped: occur in single strands</a:t>
            </a:r>
          </a:p>
          <a:p>
            <a:pPr marL="742950" marR="0" lvl="1" indent="-3067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–"/>
            </a:pP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Rod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-shaped : may occur singly or in chains</a:t>
            </a:r>
          </a:p>
          <a:p>
            <a:pPr marL="742950" marR="0" lvl="1" indent="-3067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–"/>
            </a:pP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Round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-shaped: may occur singly, in pairs, chains, or clusters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SzPct val="9920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http://classconnection.s3.amazonaws.com/114/flashcards/717114/png/bacterial_shapes1318233355521.png"/>
          <p:cNvPicPr preferRelativeResize="0"/>
          <p:nvPr/>
        </p:nvPicPr>
        <p:blipFill rotWithShape="1">
          <a:blip r:embed="rId3">
            <a:alphaModFix/>
          </a:blip>
          <a:srcRect l="13517" t="8374"/>
          <a:stretch/>
        </p:blipFill>
        <p:spPr>
          <a:xfrm>
            <a:off x="1110150" y="470996"/>
            <a:ext cx="6923700" cy="59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62507" y="152400"/>
            <a:ext cx="85005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Bacteria (cont.)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131575" y="914400"/>
            <a:ext cx="5994900" cy="584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93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Antibiotics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are used to </a:t>
            </a:r>
            <a:r>
              <a:rPr lang="en-US" sz="28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inhibit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(slow/stop) the growth of bacteria.  Because antibiotics have been </a:t>
            </a:r>
            <a:r>
              <a:rPr lang="en-US" sz="28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overused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many diseases that were once </a:t>
            </a:r>
            <a:r>
              <a:rPr lang="en-US" sz="28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easy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to treat are becoming more </a:t>
            </a:r>
            <a:r>
              <a:rPr lang="en-US" sz="28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difficult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to treat.  Antibiotic </a:t>
            </a:r>
            <a:r>
              <a:rPr lang="en-US" sz="28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resistance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 bacteria occurs when </a:t>
            </a:r>
            <a:r>
              <a:rPr lang="en-US" sz="28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mutant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bacteria survive an antibiotic treatment and give rise to a </a:t>
            </a:r>
            <a:r>
              <a:rPr lang="en-US" sz="28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resistant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population.</a:t>
            </a:r>
          </a:p>
          <a:p>
            <a:pPr lvl="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Examples: </a:t>
            </a:r>
            <a:r>
              <a:rPr lang="en-US" sz="2800" u="sng">
                <a:latin typeface="Trebuchet MS"/>
                <a:ea typeface="Trebuchet MS"/>
                <a:cs typeface="Trebuchet MS"/>
                <a:sym typeface="Trebuchet MS"/>
              </a:rPr>
              <a:t>Strep throat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, staph infections, pneumonia</a:t>
            </a: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6599" y="1180250"/>
            <a:ext cx="3017400" cy="37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Bacteria (cont.)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069000"/>
            <a:ext cx="8229600" cy="521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Some bacteria, such as </a:t>
            </a:r>
            <a:r>
              <a:rPr lang="en-US" sz="28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producers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decomposers are </a:t>
            </a:r>
            <a:r>
              <a:rPr lang="en-US" sz="28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helpful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to other organisms.</a:t>
            </a:r>
          </a:p>
          <a:p>
            <a:pPr marL="914400" marR="0" lvl="1" indent="-2286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Font typeface="Trebuchet MS"/>
            </a:pPr>
            <a:r>
              <a:rPr lang="en-US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Some bacteria break down the matter in </a:t>
            </a:r>
            <a:r>
              <a:rPr lang="en-US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dead</a:t>
            </a:r>
            <a:r>
              <a:rPr lang="en-US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bodies and </a:t>
            </a:r>
            <a:r>
              <a:rPr lang="en-US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waste</a:t>
            </a:r>
            <a:r>
              <a:rPr lang="en-US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materials.</a:t>
            </a:r>
          </a:p>
          <a:p>
            <a:pPr marL="1371600" marR="0" lvl="2" indent="-4064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Ex: Bacteria are used to clean up </a:t>
            </a:r>
            <a:r>
              <a:rPr lang="en-US" sz="28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oil spills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by decomposing oil.</a:t>
            </a:r>
          </a:p>
          <a:p>
            <a:pPr marL="914400" marR="0" lvl="1" indent="-2286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Font typeface="Trebuchet MS"/>
            </a:pPr>
            <a:r>
              <a:rPr lang="en-US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Bacteria can change materials that do not come from </a:t>
            </a:r>
            <a:r>
              <a:rPr lang="en-US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living</a:t>
            </a:r>
            <a:r>
              <a:rPr lang="en-US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things and make them </a:t>
            </a:r>
            <a:r>
              <a:rPr lang="en-US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available</a:t>
            </a:r>
            <a:r>
              <a:rPr lang="en-US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for other organisms.</a:t>
            </a:r>
          </a:p>
          <a:p>
            <a:pPr marL="1371600" marR="0" lvl="2" indent="-4064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Ex.  </a:t>
            </a:r>
            <a:r>
              <a:rPr lang="en-US" sz="28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Nitrogen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fixation—changes nitrogen </a:t>
            </a:r>
            <a:r>
              <a:rPr lang="en-US" sz="28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gas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into a form </a:t>
            </a:r>
            <a:r>
              <a:rPr lang="en-US" sz="28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plants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can use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Brain Pop!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2440650" y="1501525"/>
            <a:ext cx="42627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What are bacteria?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311700" y="1650638"/>
            <a:ext cx="8520600" cy="362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Microbiology Notes: Causes of Disease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000" b="1">
                <a:latin typeface="Trebuchet MS"/>
                <a:ea typeface="Trebuchet MS"/>
                <a:cs typeface="Trebuchet MS"/>
                <a:sym typeface="Trebuchet MS"/>
              </a:rPr>
              <a:t>(cont.)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fungi? 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0" y="909833"/>
            <a:ext cx="9144000" cy="574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28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Fungi are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eukaryotic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nonphotosynthetic organisms (they don’t go through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photosynthesis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they have to eat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food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), and most are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multicellular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</a:p>
          <a:p>
            <a:pPr marL="342900" marR="0" lvl="0" indent="-32893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Most fungi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reproduce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both sexually and asexually (producing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spores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).  This provides an adaptive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advantage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 When the environment is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favorable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rapid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asexual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reproduction ensures an increased spread of the species.  During environmental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stress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sexual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reproduction ensures genetic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variation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increasing the likelihood that offspring will be better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suited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to the new environmental conditions.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buClr>
                <a:schemeClr val="dk1"/>
              </a:buClr>
              <a:buSzPct val="1088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325804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Fungi (cont.)</a:t>
            </a:r>
          </a:p>
        </p:txBody>
      </p:sp>
      <p:pic>
        <p:nvPicPr>
          <p:cNvPr id="233" name="Shape 233" descr="http://leavingbio.net/fungus/Fungi2_files/image06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2900" y="0"/>
            <a:ext cx="1991100" cy="14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104425" y="1337600"/>
            <a:ext cx="8449200" cy="552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136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Fungi can sometimes attack the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tissues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of living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plants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animals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cause disease.  Fungal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disease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is a major concern for humans because fungi attack not only us but also our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food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sources, making fungi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competitors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with humans for nutrients. </a:t>
            </a:r>
          </a:p>
          <a:p>
            <a:pPr marL="342900" marR="0" lvl="0" indent="-31369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Mold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spores can cause mild to serious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allergies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 some people.  Billions of mold spores can become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airborne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may then be inhaled, triggering an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allergic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reaction.</a:t>
            </a:r>
          </a:p>
          <a:p>
            <a:pPr marL="342900" marR="0" lvl="0" indent="-31369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Examples: black mold, fungal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meningitis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Brain Pop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Why are funguses so gross?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506550" y="4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protists?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123350" y="1008133"/>
            <a:ext cx="8880900" cy="60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136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Protists are mostly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single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-celled, microscopic organisms mostly found in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water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</a:p>
          <a:p>
            <a:pPr marL="742950" marR="0" lvl="1" indent="-28003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–"/>
            </a:pP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Include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multicellular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organisms, but don’t belong to the other kingdoms.</a:t>
            </a:r>
          </a:p>
          <a:p>
            <a:pPr marL="742950" marR="0" lvl="1" indent="-28003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–"/>
            </a:pP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Protists play many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roles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 their environment. </a:t>
            </a:r>
          </a:p>
          <a:p>
            <a:pPr marL="1143000" marR="0" lvl="2" indent="-24638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Some are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producers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that also produce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oxygen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which is beneficial to many other organisms. </a:t>
            </a:r>
          </a:p>
          <a:p>
            <a:pPr marL="1143000" marR="0" lvl="2" indent="-24638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Some protists act as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parasites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can cause disease in many organisms, including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humans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342900" marR="0" lvl="0" indent="-31369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2500" b="1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Algae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is a protist that uses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sunlight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as an energy source.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disease? 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7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Disease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is a change that disturbs the normal functioning of the body’s systems.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Many diseases are classified as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infectious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or diseases that can be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spread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Caused by </a:t>
            </a:r>
            <a:r>
              <a:rPr lang="en-US" sz="28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viruses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8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bacteria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and other pathogens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Pathogens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organisms that cause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disease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50800"/>
            <a:ext cx="8229600" cy="83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Protists (cont.)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9350" y="914400"/>
            <a:ext cx="6512700" cy="403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Trebuchet MS"/>
              <a:buChar char="•"/>
            </a:pPr>
            <a:r>
              <a:rPr lang="en-US" sz="2170" b="1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Protozoa</a:t>
            </a:r>
            <a:r>
              <a:rPr lang="en-US" sz="217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are </a:t>
            </a:r>
            <a:r>
              <a:rPr lang="en-US" sz="217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animal</a:t>
            </a:r>
            <a:r>
              <a:rPr lang="en-US" sz="217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-like protists that eat other organisms or </a:t>
            </a:r>
            <a:r>
              <a:rPr lang="en-US" sz="217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decaying</a:t>
            </a:r>
            <a:r>
              <a:rPr lang="en-US" sz="217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parts of other organisms.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97894"/>
              <a:buFont typeface="Trebuchet MS"/>
              <a:buChar char="–"/>
            </a:pPr>
            <a:r>
              <a:rPr lang="en-US" sz="186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Many forms, all </a:t>
            </a:r>
            <a:r>
              <a:rPr lang="en-US" sz="186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single</a:t>
            </a:r>
            <a:r>
              <a:rPr lang="en-US" sz="186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-celled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97894"/>
              <a:buFont typeface="Trebuchet MS"/>
              <a:buChar char="–"/>
            </a:pPr>
            <a:r>
              <a:rPr lang="en-US" sz="186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Cannot</a:t>
            </a:r>
            <a:r>
              <a:rPr lang="en-US" sz="186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use </a:t>
            </a:r>
            <a:r>
              <a:rPr lang="en-US" sz="186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sunlight</a:t>
            </a:r>
            <a:r>
              <a:rPr lang="en-US" sz="186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as an energy source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97894"/>
              <a:buFont typeface="Trebuchet MS"/>
              <a:buChar char="–"/>
            </a:pPr>
            <a:r>
              <a:rPr lang="en-US" sz="186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Must </a:t>
            </a:r>
            <a:r>
              <a:rPr lang="en-US" sz="186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move</a:t>
            </a:r>
            <a:r>
              <a:rPr lang="en-US" sz="186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around to obtain energy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97894"/>
              <a:buFont typeface="Trebuchet MS"/>
              <a:buChar char="–"/>
            </a:pPr>
            <a:r>
              <a:rPr lang="en-US" sz="186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Ex.  Paramecium: Have </a:t>
            </a:r>
            <a:r>
              <a:rPr lang="en-US" sz="186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cilia</a:t>
            </a:r>
            <a:r>
              <a:rPr lang="en-US" sz="186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which are short, wavy strands of “</a:t>
            </a:r>
            <a:r>
              <a:rPr lang="en-US" sz="186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hair</a:t>
            </a:r>
            <a:r>
              <a:rPr lang="en-US" sz="186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97894"/>
              <a:buFont typeface="Trebuchet MS"/>
              <a:buChar char="–"/>
            </a:pPr>
            <a:r>
              <a:rPr lang="en-US" sz="186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Some protozoa have </a:t>
            </a:r>
            <a:r>
              <a:rPr lang="en-US" sz="1860" b="1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flagella</a:t>
            </a:r>
            <a:r>
              <a:rPr lang="en-US" sz="186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which are whip-like “</a:t>
            </a:r>
            <a:r>
              <a:rPr lang="en-US" sz="186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tails</a:t>
            </a:r>
            <a:r>
              <a:rPr lang="en-US" sz="186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 used to swim. Ex: </a:t>
            </a:r>
            <a:r>
              <a:rPr lang="en-US" sz="186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Euglena</a:t>
            </a: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1975" y="189633"/>
            <a:ext cx="2508000" cy="383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49350" y="4670666"/>
            <a:ext cx="8942400" cy="218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SzPct val="98636"/>
              <a:buFont typeface="Trebuchet MS"/>
              <a:buChar char="•"/>
            </a:pPr>
            <a:r>
              <a:rPr lang="en-US" sz="217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Many protists live as </a:t>
            </a:r>
            <a:r>
              <a:rPr lang="en-US" sz="217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parasites</a:t>
            </a:r>
            <a:r>
              <a:rPr lang="en-US" sz="217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some of which cause </a:t>
            </a:r>
            <a:r>
              <a:rPr lang="en-US" sz="217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disease</a:t>
            </a:r>
            <a:r>
              <a:rPr lang="en-US" sz="217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342900" lvl="0" indent="-342900" rtl="0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SzPct val="98636"/>
              <a:buFont typeface="Trebuchet MS"/>
              <a:buChar char="•"/>
            </a:pPr>
            <a:r>
              <a:rPr lang="en-US" sz="217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Malaria</a:t>
            </a:r>
            <a:r>
              <a:rPr lang="en-US" sz="217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is one of the world’s most significant diseases, and is caused by a </a:t>
            </a:r>
            <a:r>
              <a:rPr lang="en-US" sz="217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protist</a:t>
            </a:r>
            <a:r>
              <a:rPr lang="en-US" sz="217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A mosquito carries the parasite from human to human through </a:t>
            </a:r>
            <a:r>
              <a:rPr lang="en-US" sz="217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blood</a:t>
            </a:r>
            <a:r>
              <a:rPr lang="en-US" sz="217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parasites?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0" y="840766"/>
            <a:ext cx="9144000" cy="583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2893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parasite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is an organism that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feeds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on another individual, known as the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host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 They either live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or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their host’s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body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342900" marR="0" lvl="0" indent="-32893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Parasites have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evolved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to efficiently feed off of the host’s body, so they are usually very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specialized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 Tapeworms are so specialized for a parasitic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lifestyle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that they do not even have a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digestive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system.  They live in the small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intestine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of their host and absorb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nutrients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directly through their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skin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342900" marR="0" lvl="0" indent="-328930" algn="l" rtl="0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Infectious disease may also be caused by animal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parasites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which may take up residence in the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intestines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5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bloodstream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or tissues.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Brain Pop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What’s a protist?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What are protozoa?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81000" y="-30150"/>
            <a:ext cx="85389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germ theory?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64450" y="990600"/>
            <a:ext cx="8831700" cy="556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germ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theory describes some causes of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disease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the </a:t>
            </a:r>
            <a:r>
              <a:rPr lang="en-US" sz="28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1800s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Pasteur did experiments that showed how </a:t>
            </a:r>
            <a:r>
              <a:rPr lang="en-US" sz="28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microorganisms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(bacteria) caused milk to spoil.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Pasteur’s Germ Theory states that some diseases, called </a:t>
            </a:r>
            <a:r>
              <a:rPr lang="en-US" sz="28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infectious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diseases, are caused by </a:t>
            </a:r>
            <a:r>
              <a:rPr lang="en-US" sz="28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germs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Germs are the general name given to organisms that cause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disease.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microbiology?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Organisms come in many shapes and sizes.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–"/>
            </a:pPr>
            <a:r>
              <a:rPr lang="en-US" sz="28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microbiology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study of </a:t>
            </a:r>
            <a:r>
              <a:rPr lang="en-US" sz="28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small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living things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24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microorganisms</a:t>
            </a: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very small </a:t>
            </a:r>
            <a:r>
              <a:rPr lang="en-US" sz="24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organisms</a:t>
            </a:r>
          </a:p>
          <a:p>
            <a: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need </a:t>
            </a:r>
            <a:r>
              <a:rPr lang="en-US" sz="20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microscope</a:t>
            </a: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to see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organisms are classified into </a:t>
            </a:r>
            <a:r>
              <a:rPr lang="en-US" sz="28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kingdoms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24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</a:t>
            </a: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kingdoms</a:t>
            </a:r>
          </a:p>
          <a:p>
            <a: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archaea, </a:t>
            </a:r>
            <a:r>
              <a:rPr lang="en-US" sz="20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bacteria</a:t>
            </a: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protists = microscopic/</a:t>
            </a:r>
            <a:r>
              <a:rPr lang="en-US" sz="20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unicellular</a:t>
            </a:r>
          </a:p>
          <a:p>
            <a:pPr marL="1600200" marR="0" lvl="3" indent="-228600" algn="l" rtl="0">
              <a:spcBef>
                <a:spcPts val="400"/>
              </a:spcBef>
              <a:buClr>
                <a:schemeClr val="dk1"/>
              </a:buClr>
              <a:buSzPct val="100000"/>
              <a:buFont typeface="Trebuchet MS"/>
              <a:buChar char="–"/>
            </a:pPr>
            <a:r>
              <a:rPr lang="en-US" sz="20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animals</a:t>
            </a: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fungi, plants = </a:t>
            </a:r>
            <a:r>
              <a:rPr lang="en-US" sz="20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multicellular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causes disease?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Disease can be caused by various pathogens: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viruses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bacteria,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fungi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protists, or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parasites.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2994949"/>
            <a:ext cx="2938500" cy="34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46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viruses? 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91325" y="990600"/>
            <a:ext cx="8782200" cy="547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Viruses are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non-living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particles composed of a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nucleic acid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(DNA or RNA) and a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protein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coat.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Viruses need a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host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cell to reproduce—this is why they are not considered alive!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Host cell: the cell that a virus </a:t>
            </a:r>
            <a:r>
              <a:rPr lang="en-US" sz="28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infects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Viruses invade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healthy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cells and use the enzymes and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organelles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of the host cell to make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more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viruses, usually </a:t>
            </a:r>
            <a:r>
              <a:rPr lang="en-US" sz="3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killing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the host cell in the process.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Viruses (continued)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23875" y="957700"/>
            <a:ext cx="6224100" cy="579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Trebuchet MS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Viral diseases are among the most </a:t>
            </a:r>
            <a:r>
              <a:rPr lang="en-US" sz="248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widespread</a:t>
            </a:r>
            <a:r>
              <a:rPr lang="en-US" sz="24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illnesses in humans.  These illnesses range from mild </a:t>
            </a:r>
            <a:r>
              <a:rPr lang="en-US" sz="248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fevers</a:t>
            </a:r>
            <a:r>
              <a:rPr lang="en-US" sz="24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to some forms of </a:t>
            </a:r>
            <a:r>
              <a:rPr lang="en-US" sz="248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cancer</a:t>
            </a:r>
            <a:r>
              <a:rPr lang="en-US" sz="24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include several other severe and </a:t>
            </a:r>
            <a:r>
              <a:rPr lang="en-US" sz="248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fatal</a:t>
            </a:r>
            <a:r>
              <a:rPr lang="en-US" sz="24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diseases. 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Trebuchet MS"/>
              <a:buChar char="•"/>
            </a:pPr>
            <a:r>
              <a:rPr lang="en-US" sz="248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Transmission</a:t>
            </a:r>
            <a:r>
              <a:rPr lang="en-US" sz="24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of these illnesses varies; some are transmitted by human </a:t>
            </a:r>
            <a:r>
              <a:rPr lang="en-US" sz="248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contact</a:t>
            </a:r>
            <a:r>
              <a:rPr lang="en-US" sz="24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while others are transmitted through </a:t>
            </a:r>
            <a:r>
              <a:rPr lang="en-US" sz="248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water</a:t>
            </a:r>
            <a:r>
              <a:rPr lang="en-US" sz="24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or an </a:t>
            </a:r>
            <a:r>
              <a:rPr lang="en-US" sz="248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insect</a:t>
            </a:r>
            <a:r>
              <a:rPr lang="en-US" sz="24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bite. 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Trebuchet MS"/>
              <a:buChar char="•"/>
            </a:pPr>
            <a:r>
              <a:rPr lang="en-US" sz="248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Vaccines</a:t>
            </a:r>
            <a:r>
              <a:rPr lang="en-US" sz="24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some </a:t>
            </a:r>
            <a:r>
              <a:rPr lang="en-US" sz="248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anti-viral</a:t>
            </a:r>
            <a:r>
              <a:rPr lang="en-US" sz="24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drugs are used to control and prevent the spread of </a:t>
            </a:r>
            <a:r>
              <a:rPr lang="en-US" sz="248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viral</a:t>
            </a:r>
            <a:r>
              <a:rPr lang="en-US" sz="24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diseases.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SzPct val="99200"/>
              <a:buFont typeface="Trebuchet MS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Examples: </a:t>
            </a:r>
            <a:r>
              <a:rPr lang="en-US" sz="248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cold</a:t>
            </a:r>
            <a:r>
              <a:rPr lang="en-US" sz="24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flu, </a:t>
            </a:r>
            <a:r>
              <a:rPr lang="en-US" sz="248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HIV</a:t>
            </a:r>
            <a:r>
              <a:rPr lang="en-US" sz="24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polio, </a:t>
            </a:r>
            <a:r>
              <a:rPr lang="en-US" sz="248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chickenpox</a:t>
            </a:r>
            <a:r>
              <a:rPr lang="en-US" sz="24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and many many more.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8100" y="997725"/>
            <a:ext cx="2796000" cy="324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Brain Pop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2744850" y="1666000"/>
            <a:ext cx="36543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What is a virus?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46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bacteria? 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254800" y="1057500"/>
            <a:ext cx="7384500" cy="44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886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Bacteria are </a:t>
            </a:r>
            <a:r>
              <a:rPr lang="en-US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everywhere</a:t>
            </a:r>
            <a:r>
              <a:rPr lang="en-US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About </a:t>
            </a:r>
            <a:r>
              <a:rPr lang="en-US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300</a:t>
            </a:r>
            <a:r>
              <a:rPr lang="en-US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species of bacteria are living in your </a:t>
            </a:r>
            <a:r>
              <a:rPr lang="en-US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mouth</a:t>
            </a:r>
            <a:r>
              <a:rPr lang="en-US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</a:p>
          <a:p>
            <a:pPr marL="342900" marR="0" lvl="0" indent="-3886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Bacteria are </a:t>
            </a:r>
            <a:r>
              <a:rPr lang="en-US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prokaryotic</a:t>
            </a:r>
            <a:r>
              <a:rPr lang="en-US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single-celled organisms. </a:t>
            </a:r>
          </a:p>
          <a:p>
            <a:pPr marL="342900" marR="0" lvl="0" indent="-3886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They can </a:t>
            </a:r>
            <a:r>
              <a:rPr lang="en-US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live</a:t>
            </a:r>
            <a:r>
              <a:rPr lang="en-US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 a variety of places (with </a:t>
            </a:r>
            <a:r>
              <a:rPr lang="en-US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oxygen</a:t>
            </a:r>
            <a:r>
              <a:rPr lang="en-US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without</a:t>
            </a:r>
            <a:r>
              <a:rPr lang="en-US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oxygen, extreme </a:t>
            </a:r>
            <a:r>
              <a:rPr lang="en-US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hot</a:t>
            </a:r>
            <a:r>
              <a:rPr lang="en-US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extreme </a:t>
            </a:r>
            <a:r>
              <a:rPr lang="en-US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cold</a:t>
            </a:r>
            <a:r>
              <a:rPr lang="en-US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SzPct val="9920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6" name="Shape 186" descr="http://www.microbiologyonline.org.uk/themed/sgm/img/slideshows/3.1.2_bacteria_2.png"/>
          <p:cNvPicPr preferRelativeResize="0"/>
          <p:nvPr/>
        </p:nvPicPr>
        <p:blipFill rotWithShape="1">
          <a:blip r:embed="rId3">
            <a:alphaModFix/>
          </a:blip>
          <a:srcRect l="13554"/>
          <a:stretch/>
        </p:blipFill>
        <p:spPr>
          <a:xfrm>
            <a:off x="6297200" y="4530350"/>
            <a:ext cx="2716800" cy="20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1127</Words>
  <Application>Microsoft Office PowerPoint</Application>
  <PresentationFormat>On-screen Show (4:3)</PresentationFormat>
  <Paragraphs>89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Trebuchet MS</vt:lpstr>
      <vt:lpstr>simple-light-2</vt:lpstr>
      <vt:lpstr>Office Theme</vt:lpstr>
      <vt:lpstr>Microbiology Notes: Causes of Disease</vt:lpstr>
      <vt:lpstr>What is disease? </vt:lpstr>
      <vt:lpstr>What is germ theory?</vt:lpstr>
      <vt:lpstr>What is microbiology?</vt:lpstr>
      <vt:lpstr>What causes disease?</vt:lpstr>
      <vt:lpstr>What are viruses? </vt:lpstr>
      <vt:lpstr>Viruses (continued)</vt:lpstr>
      <vt:lpstr>Brain Pop</vt:lpstr>
      <vt:lpstr>What are bacteria? </vt:lpstr>
      <vt:lpstr>Bacteria (cont.)</vt:lpstr>
      <vt:lpstr>PowerPoint Presentation</vt:lpstr>
      <vt:lpstr>Bacteria (cont.)</vt:lpstr>
      <vt:lpstr>Bacteria (cont.)</vt:lpstr>
      <vt:lpstr>Brain Pop!</vt:lpstr>
      <vt:lpstr>Microbiology Notes: Causes of Disease (cont.)</vt:lpstr>
      <vt:lpstr>What are fungi? </vt:lpstr>
      <vt:lpstr>Fungi (cont.)</vt:lpstr>
      <vt:lpstr>Brain Pop</vt:lpstr>
      <vt:lpstr>What are protists?</vt:lpstr>
      <vt:lpstr>Protists (cont.)</vt:lpstr>
      <vt:lpstr>What are parasites?</vt:lpstr>
      <vt:lpstr>Brain Pop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 Notes: Causes of Disease</dc:title>
  <dc:creator>Denise Cruz</dc:creator>
  <cp:lastModifiedBy>Denise Cruz</cp:lastModifiedBy>
  <cp:revision>1</cp:revision>
  <dcterms:modified xsi:type="dcterms:W3CDTF">2017-01-21T15:20:17Z</dcterms:modified>
</cp:coreProperties>
</file>